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7" r:id="rId6"/>
    <p:sldId id="273" r:id="rId7"/>
    <p:sldId id="261" r:id="rId8"/>
    <p:sldId id="260" r:id="rId9"/>
    <p:sldId id="274" r:id="rId10"/>
    <p:sldId id="262" r:id="rId11"/>
    <p:sldId id="263" r:id="rId12"/>
    <p:sldId id="275" r:id="rId13"/>
    <p:sldId id="264" r:id="rId14"/>
    <p:sldId id="265" r:id="rId15"/>
    <p:sldId id="259" r:id="rId16"/>
    <p:sldId id="276" r:id="rId17"/>
    <p:sldId id="269" r:id="rId18"/>
    <p:sldId id="270" r:id="rId19"/>
    <p:sldId id="268" r:id="rId20"/>
    <p:sldId id="27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17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60031" y="404664"/>
            <a:ext cx="3888433" cy="5760640"/>
          </a:xfrm>
        </p:spPr>
        <p:txBody>
          <a:bodyPr/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Maison </a:t>
            </a:r>
            <a:r>
              <a:rPr lang="it-IT" b="1" dirty="0">
                <a:solidFill>
                  <a:srgbClr val="FF0000"/>
                </a:solidFill>
              </a:rPr>
              <a:t>de </a:t>
            </a:r>
            <a:r>
              <a:rPr lang="it-IT" b="1" dirty="0" smtClean="0">
                <a:solidFill>
                  <a:srgbClr val="FF0000"/>
                </a:solidFill>
              </a:rPr>
              <a:t>la Femme 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Associazione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di volontariato a Lomé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CEVA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=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cellule di valorizzazione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1026" name="Picture 2" descr="\\SPSRM01\Portale\IMMAGINI\_LAVORI\EVENTI IN CORSO\Scuole migranti - slide (segnare)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0" y="0"/>
            <a:ext cx="4481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5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36096" y="116632"/>
            <a:ext cx="3707904" cy="674136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gennaio – </a:t>
            </a:r>
            <a:r>
              <a:rPr lang="it-IT" sz="3600" b="1" dirty="0" smtClean="0">
                <a:solidFill>
                  <a:srgbClr val="FF0000"/>
                </a:solidFill>
              </a:rPr>
              <a:t>ottobre</a:t>
            </a:r>
          </a:p>
          <a:p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160 ore</a:t>
            </a:r>
          </a:p>
          <a:p>
            <a:pPr algn="l"/>
            <a:endParaRPr lang="it-IT" sz="4000" b="1" dirty="0" smtClean="0">
              <a:solidFill>
                <a:srgbClr val="FF0000"/>
              </a:solidFill>
            </a:endParaRPr>
          </a:p>
          <a:p>
            <a:pPr algn="l"/>
            <a:r>
              <a:rPr lang="it-IT" sz="4000" b="1" dirty="0" smtClean="0">
                <a:solidFill>
                  <a:srgbClr val="FF0000"/>
                </a:solidFill>
              </a:rPr>
              <a:t>corso </a:t>
            </a:r>
            <a:r>
              <a:rPr lang="it-IT" sz="4000" b="1" dirty="0">
                <a:solidFill>
                  <a:srgbClr val="FF0000"/>
                </a:solidFill>
              </a:rPr>
              <a:t>base </a:t>
            </a:r>
            <a:endParaRPr lang="it-IT" sz="4000" b="1" dirty="0" smtClean="0">
              <a:solidFill>
                <a:srgbClr val="FF0000"/>
              </a:solidFill>
            </a:endParaRPr>
          </a:p>
          <a:p>
            <a:pPr algn="l"/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per leggere e scrivere in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lingua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ewé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l"/>
            <a:r>
              <a:rPr lang="it-IT" sz="4000" b="1" dirty="0" smtClean="0">
                <a:solidFill>
                  <a:srgbClr val="FF0000"/>
                </a:solidFill>
              </a:rPr>
              <a:t>corso </a:t>
            </a:r>
            <a:r>
              <a:rPr lang="it-IT" sz="4000" b="1" dirty="0">
                <a:solidFill>
                  <a:srgbClr val="FF0000"/>
                </a:solidFill>
              </a:rPr>
              <a:t>avanzato </a:t>
            </a:r>
            <a:endParaRPr lang="it-IT" sz="4000" b="1" dirty="0" smtClean="0">
              <a:solidFill>
                <a:srgbClr val="FF0000"/>
              </a:solidFill>
            </a:endParaRPr>
          </a:p>
          <a:p>
            <a:pPr algn="l"/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per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leggere e scrivere in lingua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francese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\\SPSRM01\Portale\IMMAGINI\_LAVORI\EVENTI IN CORSO\Scuole migranti - slide (segnare)\classe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2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28404" y="404664"/>
            <a:ext cx="3880324" cy="544522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Ogni corso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comprende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it-IT" b="1" dirty="0" smtClean="0">
              <a:solidFill>
                <a:srgbClr val="FF0000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elementi </a:t>
            </a:r>
            <a:r>
              <a:rPr lang="it-IT" sz="3500" b="1" dirty="0">
                <a:solidFill>
                  <a:srgbClr val="FF0000"/>
                </a:solidFill>
              </a:rPr>
              <a:t>di calcolo per il </a:t>
            </a:r>
            <a:r>
              <a:rPr lang="it-IT" sz="3500" b="1" dirty="0" smtClean="0">
                <a:solidFill>
                  <a:srgbClr val="FF0000"/>
                </a:solidFill>
              </a:rPr>
              <a:t>commercio</a:t>
            </a:r>
          </a:p>
          <a:p>
            <a:pPr algn="l"/>
            <a:endParaRPr lang="it-IT" sz="3500" dirty="0">
              <a:solidFill>
                <a:srgbClr val="FF0000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cura </a:t>
            </a:r>
            <a:r>
              <a:rPr lang="it-IT" sz="3500" b="1" dirty="0">
                <a:solidFill>
                  <a:srgbClr val="FF0000"/>
                </a:solidFill>
              </a:rPr>
              <a:t>dei bambini e salute alimentare </a:t>
            </a:r>
            <a:endParaRPr lang="it-IT" sz="3500" b="1" dirty="0" smtClean="0">
              <a:solidFill>
                <a:srgbClr val="FF0000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 </a:t>
            </a:r>
            <a:endParaRPr lang="it-IT" sz="3500" dirty="0">
              <a:solidFill>
                <a:srgbClr val="FF0000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diritti </a:t>
            </a:r>
            <a:r>
              <a:rPr lang="it-IT" sz="3500" b="1" dirty="0">
                <a:solidFill>
                  <a:srgbClr val="FF0000"/>
                </a:solidFill>
              </a:rPr>
              <a:t>delle </a:t>
            </a:r>
            <a:r>
              <a:rPr lang="it-IT" sz="3500" b="1" dirty="0" smtClean="0">
                <a:solidFill>
                  <a:srgbClr val="FF0000"/>
                </a:solidFill>
              </a:rPr>
              <a:t>donne</a:t>
            </a:r>
          </a:p>
          <a:p>
            <a:pPr algn="l"/>
            <a:endParaRPr lang="it-IT" sz="3500" dirty="0">
              <a:solidFill>
                <a:srgbClr val="FF0000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ascolto</a:t>
            </a:r>
            <a:endParaRPr lang="it-IT" sz="3500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7171" name="Picture 3" descr="\\SPSRM01\Portale\IMMAGINI\_LAVORI\EVENTI IN CORSO\Scuole migranti - slide (segnare)\FOTO classe C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24"/>
            <a:ext cx="5148064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2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5949280"/>
            <a:ext cx="8964488" cy="90872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attestato Ministero </a:t>
            </a:r>
            <a:r>
              <a:rPr lang="it-IT" b="1" u="sng" dirty="0" smtClean="0">
                <a:solidFill>
                  <a:srgbClr val="FF0000"/>
                </a:solidFill>
              </a:rPr>
              <a:t>dell’Alfabetizzazione</a:t>
            </a:r>
            <a:endParaRPr lang="it-IT" b="1" u="sng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5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l’allieva 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partecipa alle spese </a:t>
            </a: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con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100 </a:t>
            </a:r>
            <a:r>
              <a:rPr lang="it-IT" sz="3600" b="1" dirty="0">
                <a:solidFill>
                  <a:srgbClr val="FF0000"/>
                </a:solidFill>
              </a:rPr>
              <a:t>CFA</a:t>
            </a:r>
            <a:r>
              <a:rPr lang="it-IT" sz="3600" b="1" dirty="0">
                <a:solidFill>
                  <a:schemeClr val="tx1"/>
                </a:solidFill>
              </a:rPr>
              <a:t> </a:t>
            </a: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settimana </a:t>
            </a:r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it-IT" sz="3600" b="1" dirty="0">
                <a:solidFill>
                  <a:srgbClr val="FF0000"/>
                </a:solidFill>
              </a:rPr>
              <a:t>0,15 euro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it-IT" sz="3600" b="1" dirty="0">
                <a:solidFill>
                  <a:schemeClr val="tx1"/>
                </a:solidFill>
              </a:rPr>
              <a:t>  </a:t>
            </a:r>
            <a:endParaRPr lang="it-IT" sz="36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5122" name="Picture 2" descr="\\SPSRM01\Portale\IMMAGINI\_LAVORI\EVENTI IN CORSO\Scuole migranti - slide (segnare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60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1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3672408" cy="450912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inanziamento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nel 2007 </a:t>
            </a:r>
          </a:p>
          <a:p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macchine da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cucire </a:t>
            </a:r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rgbClr val="FF0000"/>
                </a:solidFill>
              </a:rPr>
              <a:t>laboratorio </a:t>
            </a:r>
            <a:r>
              <a:rPr lang="it-IT" sz="4000" b="1" dirty="0">
                <a:solidFill>
                  <a:srgbClr val="FF0000"/>
                </a:solidFill>
              </a:rPr>
              <a:t>di sartoria </a:t>
            </a:r>
          </a:p>
          <a:p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\\SPSRM01\Portale\IMMAGINI\_LAVORI\EVENTI IN CORSO\Scuole migranti - slide (segnare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78344"/>
            <a:ext cx="5148065" cy="75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4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8964488" cy="134076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nel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2008 è andato a fuoco il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rgbClr val="7030A0"/>
                </a:solidFill>
              </a:rPr>
              <a:t>mercato di Lomé 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>
                <a:solidFill>
                  <a:srgbClr val="FF0000"/>
                </a:solidFill>
              </a:rPr>
              <a:t>fumo la scuola e le attrezzature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6146" name="Picture 2" descr="\\SPSRM01\Portale\IMMAGINI\_LAVORI\EVENTI IN CORSO\Scuole migranti - slide (segnare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5" y="-1179512"/>
            <a:ext cx="9145016" cy="64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1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732240" y="908720"/>
            <a:ext cx="2411760" cy="594928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corsi sono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continuati </a:t>
            </a:r>
          </a:p>
          <a:p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nella scuola cattolica vicina al mercato</a:t>
            </a:r>
          </a:p>
          <a:p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stessi orari </a:t>
            </a: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" name="Picture 2" descr="\\SPSRM01\Portale\IMMAGINI\_LAVORI\EVENTI IN CORSO\Scuole migranti - slide (segnare)\Alliev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0089"/>
            <a:ext cx="6732240" cy="89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3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CEVA </a:t>
            </a:r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 entra in </a:t>
            </a:r>
            <a:r>
              <a:rPr lang="it-IT" sz="4400" b="1" dirty="0">
                <a:solidFill>
                  <a:srgbClr val="FF0000"/>
                </a:solidFill>
              </a:rPr>
              <a:t>RESOADA-TOGO</a:t>
            </a:r>
            <a:endParaRPr lang="it-IT" sz="4400" b="1" dirty="0">
              <a:solidFill>
                <a:srgbClr val="7030A0"/>
              </a:solidFill>
            </a:endParaRPr>
          </a:p>
          <a:p>
            <a:r>
              <a:rPr lang="it-IT" b="1" dirty="0">
                <a:solidFill>
                  <a:srgbClr val="7030A0"/>
                </a:solidFill>
              </a:rPr>
              <a:t>rete di </a:t>
            </a:r>
            <a:r>
              <a:rPr lang="it-IT" b="1" dirty="0" smtClean="0">
                <a:solidFill>
                  <a:srgbClr val="7030A0"/>
                </a:solidFill>
              </a:rPr>
              <a:t>associazioni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dedite </a:t>
            </a:r>
            <a:r>
              <a:rPr lang="it-IT" b="1" dirty="0">
                <a:solidFill>
                  <a:srgbClr val="7030A0"/>
                </a:solidFill>
              </a:rPr>
              <a:t>all’alfabetizzazione</a:t>
            </a:r>
          </a:p>
          <a:p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rgbClr val="7030A0"/>
                </a:solidFill>
              </a:rPr>
              <a:t>formazione formatori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celebrazioni </a:t>
            </a:r>
            <a:r>
              <a:rPr lang="it-IT" b="1" dirty="0">
                <a:solidFill>
                  <a:srgbClr val="7030A0"/>
                </a:solidFill>
              </a:rPr>
              <a:t>internazionali 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8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marzo giornata della donna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9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luglio giornata della donna africana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8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settembre giornata alfabetizzazione </a:t>
            </a:r>
          </a:p>
        </p:txBody>
      </p:sp>
    </p:spTree>
    <p:extLst>
      <p:ext uri="{BB962C8B-B14F-4D97-AF65-F5344CB8AC3E}">
        <p14:creationId xmlns:p14="http://schemas.microsoft.com/office/powerpoint/2010/main" val="374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le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donne analfabete continuano ad arrivare nella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capitale,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il nostro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sogno è </a:t>
            </a:r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replicare </a:t>
            </a:r>
            <a:r>
              <a:rPr lang="it-IT" b="1" dirty="0">
                <a:solidFill>
                  <a:srgbClr val="FF0000"/>
                </a:solidFill>
              </a:rPr>
              <a:t>il modello CEVA nei mercati di periferia </a:t>
            </a:r>
          </a:p>
        </p:txBody>
      </p:sp>
      <p:pic>
        <p:nvPicPr>
          <p:cNvPr id="2050" name="Picture 2" descr="\\SPSRM01\Portale\IMMAGINI\_LAVORI\EVENTI IN CORSO\Scuole migranti - slide (segnare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6"/>
            <a:ext cx="9143999" cy="65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0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2373220" cy="580526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dal 2003 </a:t>
            </a:r>
          </a:p>
          <a:p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al 2018 </a:t>
            </a:r>
          </a:p>
          <a:p>
            <a:endParaRPr lang="it-IT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3600" b="1" dirty="0" smtClean="0">
                <a:solidFill>
                  <a:srgbClr val="FF0000"/>
                </a:solidFill>
              </a:rPr>
              <a:t>400 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donne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da 15 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a 70 anni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SPSRM01\Portale\IMMAGINI\_LAVORI\EVENTI IN CORSO\Scuole migranti - slide (segnare)\class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20" y="-315416"/>
            <a:ext cx="718279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7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3" y="2492896"/>
            <a:ext cx="3456383" cy="36724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TOGO</a:t>
            </a:r>
          </a:p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uno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dei più piccoli stati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africani.</a:t>
            </a:r>
          </a:p>
          <a:p>
            <a:endParaRPr lang="it-IT" dirty="0"/>
          </a:p>
        </p:txBody>
      </p:sp>
      <p:pic>
        <p:nvPicPr>
          <p:cNvPr id="2050" name="Picture 2" descr="\\SPSRM01\Portale\IMMAGINI\_LAVORI\EVENTI IN CORSO\Scuole migranti - slide (segnare)\f4819b0ed07137c87199829adee99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7441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5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9144000" cy="908720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cevafemme@gmail.com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65351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-5351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</a:rPr>
              <a:t>Grazie </a:t>
            </a:r>
          </a:p>
          <a:p>
            <a:endParaRPr lang="it-I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3888433" cy="54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popolazione </a:t>
            </a:r>
          </a:p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in forte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crescita</a:t>
            </a:r>
          </a:p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8.143.000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abitanti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uno dei più poveri </a:t>
            </a:r>
          </a:p>
          <a:p>
            <a:pPr>
              <a:spcBef>
                <a:spcPts val="18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reddito </a:t>
            </a:r>
            <a:r>
              <a:rPr lang="it-IT" b="1" dirty="0">
                <a:solidFill>
                  <a:srgbClr val="FF0000"/>
                </a:solidFill>
              </a:rPr>
              <a:t>pro capite annuo 755 </a:t>
            </a:r>
            <a:r>
              <a:rPr lang="it-IT" b="1" dirty="0" smtClean="0">
                <a:solidFill>
                  <a:srgbClr val="FF0000"/>
                </a:solidFill>
              </a:rPr>
              <a:t>dollari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2051" name="Picture 3" descr="\\SPSRM01\Portale\IMMAGINI\_LAVORI\EVENTI IN CORSO\Scuole migranti - slide (segnare)\togo-ca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"/>
            <a:ext cx="77372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0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964488" cy="198884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Eva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Cecile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attiviste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togolesi</a:t>
            </a:r>
            <a:endParaRPr lang="it-IT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per le donne analfabete  </a:t>
            </a:r>
            <a:endParaRPr lang="it-IT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3074" name="Picture 2" descr="\\SPSRM01\Portale\IMMAGINI\_LAVORI\EVENTI IN CORSO\Scuole migranti - slide (segnare)\eva_cec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"/>
            <a:ext cx="6912768" cy="47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6165304"/>
            <a:ext cx="8964488" cy="692696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«Abbiamo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scelto le donne poverissime 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analfabete»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4098" name="Picture 2" descr="\\SPSRM01\Portale\IMMAGINI\_LAVORI\EVENTI IN CORSO\Scuole migranti - slide (segnare)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230"/>
            <a:ext cx="9144000" cy="65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6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124744"/>
          </a:xfrm>
        </p:spPr>
        <p:txBody>
          <a:bodyPr>
            <a:normAutofit lnSpcReduction="10000"/>
          </a:bodyPr>
          <a:lstStyle/>
          <a:p>
            <a:r>
              <a:rPr lang="it-IT" b="1" i="1" dirty="0" err="1" smtClean="0">
                <a:solidFill>
                  <a:srgbClr val="7030A0"/>
                </a:solidFill>
              </a:rPr>
              <a:t>R</a:t>
            </a:r>
            <a:r>
              <a:rPr lang="it-IT" b="1" i="1" dirty="0" err="1" smtClean="0">
                <a:solidFill>
                  <a:srgbClr val="7030A0"/>
                </a:solidFill>
              </a:rPr>
              <a:t>evendeuses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venditrici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ambulanti nel grande mercato di Lomé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2" name="Picture 2" descr="\\SPSRM01\Portale\IMMAGINI\_LAVORI\EVENTI IN CORSO\Scuole migranti - slide (segnare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00" y="-27384"/>
            <a:ext cx="9625774" cy="52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0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964488" cy="198884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2003: sondaggio </a:t>
            </a:r>
            <a:r>
              <a:rPr lang="it-IT" b="1" dirty="0">
                <a:solidFill>
                  <a:srgbClr val="7030A0"/>
                </a:solidFill>
              </a:rPr>
              <a:t>tra 70 </a:t>
            </a:r>
            <a:r>
              <a:rPr lang="it-IT" b="1" i="1" dirty="0" err="1" smtClean="0">
                <a:solidFill>
                  <a:srgbClr val="7030A0"/>
                </a:solidFill>
              </a:rPr>
              <a:t>revendeuses</a:t>
            </a:r>
            <a:endParaRPr lang="it-IT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hanno scelto di studiare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martedì </a:t>
            </a:r>
            <a:r>
              <a:rPr lang="it-IT" b="1" dirty="0">
                <a:solidFill>
                  <a:srgbClr val="FF0000"/>
                </a:solidFill>
              </a:rPr>
              <a:t>e mercoledì ore </a:t>
            </a:r>
            <a:r>
              <a:rPr lang="it-IT" b="1" dirty="0" smtClean="0">
                <a:solidFill>
                  <a:srgbClr val="FF0000"/>
                </a:solidFill>
              </a:rPr>
              <a:t>12.00 - </a:t>
            </a:r>
            <a:r>
              <a:rPr lang="it-IT" b="1" dirty="0">
                <a:solidFill>
                  <a:srgbClr val="FF0000"/>
                </a:solidFill>
              </a:rPr>
              <a:t>14,30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4" name="Picture 4" descr="\\SPSRM01\Portale\IMMAGINI\_LAVORI\EVENTI IN CORSO\Scuole migranti - slide (segnare)\DSC_3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48" y="0"/>
            <a:ext cx="6908443" cy="46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9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5760640"/>
            <a:ext cx="8964488" cy="98072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Sono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le ore più calde, il commercio si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ferma,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al mercato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tutti dormono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5125" name="Picture 5" descr="\\SPSRM01\Portale\IMMAGINI\_LAVORI\EVENTI IN CORSO\Scuole migranti - slide (segnare)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393"/>
            <a:ext cx="9144000" cy="65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6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05273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abbiamo costruito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due aule in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compensato</a:t>
            </a:r>
          </a:p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dentro il mercato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1026" name="Picture 2" descr="\\SPSRM01\Portale\IMMAGINI\_LAVORI\EVENTI IN CORSO\Scuole migranti - slide (segnare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43" y="0"/>
            <a:ext cx="921689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80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269</Words>
  <Application>Microsoft Office PowerPoint</Application>
  <PresentationFormat>Presentazione su schermo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Testuzza</dc:creator>
  <cp:lastModifiedBy>Luca Testuzza</cp:lastModifiedBy>
  <cp:revision>18</cp:revision>
  <dcterms:created xsi:type="dcterms:W3CDTF">2019-05-08T10:03:11Z</dcterms:created>
  <dcterms:modified xsi:type="dcterms:W3CDTF">2019-05-15T10:28:32Z</dcterms:modified>
</cp:coreProperties>
</file>