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9" r:id="rId3"/>
    <p:sldId id="270" r:id="rId4"/>
    <p:sldId id="266" r:id="rId5"/>
    <p:sldId id="267" r:id="rId6"/>
    <p:sldId id="258" r:id="rId7"/>
    <p:sldId id="271" r:id="rId8"/>
    <p:sldId id="272" r:id="rId9"/>
    <p:sldId id="273" r:id="rId10"/>
    <p:sldId id="274" r:id="rId11"/>
    <p:sldId id="268" r:id="rId12"/>
    <p:sldId id="279" r:id="rId13"/>
    <p:sldId id="276" r:id="rId14"/>
    <p:sldId id="269" r:id="rId15"/>
    <p:sldId id="277" r:id="rId16"/>
    <p:sldId id="278" r:id="rId17"/>
    <p:sldId id="260" r:id="rId18"/>
    <p:sldId id="261" r:id="rId19"/>
    <p:sldId id="262" r:id="rId20"/>
    <p:sldId id="263" r:id="rId21"/>
    <p:sldId id="264" r:id="rId22"/>
    <p:sldId id="265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612" y="-102"/>
      </p:cViewPr>
      <p:guideLst>
        <p:guide orient="horz" pos="2183"/>
        <p:guide pos="39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D660E-219A-4017-B27B-3140EC6C2C98}" type="datetimeFigureOut">
              <a:rPr lang="it-IT" smtClean="0"/>
              <a:pPr/>
              <a:t>28/03/2019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0F45A-5DCE-4809-B75E-290E5DC6B37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38158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0F45A-5DCE-4809-B75E-290E5DC6B371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39373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B1D2-0064-49C9-829D-9068CACED6BE}" type="datetimeFigureOut">
              <a:rPr lang="it-IT" smtClean="0"/>
              <a:pPr/>
              <a:t>28/03/2019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59EC-797F-4F74-AA51-7B2693DEF1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45590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B1D2-0064-49C9-829D-9068CACED6BE}" type="datetimeFigureOut">
              <a:rPr lang="it-IT" smtClean="0"/>
              <a:pPr/>
              <a:t>28/03/2019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59EC-797F-4F74-AA51-7B2693DEF1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09471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B1D2-0064-49C9-829D-9068CACED6BE}" type="datetimeFigureOut">
              <a:rPr lang="it-IT" smtClean="0"/>
              <a:pPr/>
              <a:t>28/03/2019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59EC-797F-4F74-AA51-7B2693DEF1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28982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82013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B1D2-0064-49C9-829D-9068CACED6BE}" type="datetimeFigureOut">
              <a:rPr lang="it-IT" smtClean="0"/>
              <a:pPr/>
              <a:t>28/03/2019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59EC-797F-4F74-AA51-7B2693DEF1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2648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B1D2-0064-49C9-829D-9068CACED6BE}" type="datetimeFigureOut">
              <a:rPr lang="it-IT" smtClean="0"/>
              <a:pPr/>
              <a:t>28/03/2019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59EC-797F-4F74-AA51-7B2693DEF1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16476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B1D2-0064-49C9-829D-9068CACED6BE}" type="datetimeFigureOut">
              <a:rPr lang="it-IT" smtClean="0"/>
              <a:pPr/>
              <a:t>28/03/2019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59EC-797F-4F74-AA51-7B2693DEF1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46518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B1D2-0064-49C9-829D-9068CACED6BE}" type="datetimeFigureOut">
              <a:rPr lang="it-IT" smtClean="0"/>
              <a:pPr/>
              <a:t>28/03/2019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59EC-797F-4F74-AA51-7B2693DEF1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24715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B1D2-0064-49C9-829D-9068CACED6BE}" type="datetimeFigureOut">
              <a:rPr lang="it-IT" smtClean="0"/>
              <a:pPr/>
              <a:t>28/03/2019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59EC-797F-4F74-AA51-7B2693DEF1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1618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B1D2-0064-49C9-829D-9068CACED6BE}" type="datetimeFigureOut">
              <a:rPr lang="it-IT" smtClean="0"/>
              <a:pPr/>
              <a:t>28/03/2019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59EC-797F-4F74-AA51-7B2693DEF1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32033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B1D2-0064-49C9-829D-9068CACED6BE}" type="datetimeFigureOut">
              <a:rPr lang="it-IT" smtClean="0"/>
              <a:pPr/>
              <a:t>28/03/2019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59EC-797F-4F74-AA51-7B2693DEF1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45139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3B1D2-0064-49C9-829D-9068CACED6BE}" type="datetimeFigureOut">
              <a:rPr lang="it-IT" smtClean="0"/>
              <a:pPr/>
              <a:t>28/03/2019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59EC-797F-4F74-AA51-7B2693DEF1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45564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3B1D2-0064-49C9-829D-9068CACED6BE}" type="datetimeFigureOut">
              <a:rPr lang="it-IT" smtClean="0"/>
              <a:pPr/>
              <a:t>28/03/2019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B59EC-797F-4F74-AA51-7B2693DEF1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3483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12192000" cy="4438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spc="1000" dirty="0" smtClean="0">
                <a:latin typeface="Tw Cen MT" panose="020B0602020104020603" pitchFamily="34" charset="0"/>
              </a:rPr>
              <a:t>VISITA ALL’ANAGRAFE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232778" y="6526073"/>
            <a:ext cx="3767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spc="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019</a:t>
            </a:r>
            <a:endParaRPr lang="it-IT" b="1" spc="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-1" y="6447099"/>
            <a:ext cx="12192000" cy="4109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                            </a:t>
            </a:r>
            <a:r>
              <a:rPr lang="it-IT" b="1" spc="1000" dirty="0" smtClean="0">
                <a:latin typeface="Tw Cen MT" panose="020B0602020104020603" pitchFamily="34" charset="0"/>
              </a:rPr>
              <a:t>INSIEME </a:t>
            </a:r>
            <a:r>
              <a:rPr lang="it-IT" b="1" spc="1000" dirty="0">
                <a:latin typeface="Tw Cen MT" panose="020B0602020104020603" pitchFamily="34" charset="0"/>
              </a:rPr>
              <a:t>IMMIGRATI IN </a:t>
            </a:r>
            <a:r>
              <a:rPr lang="it-IT" b="1" spc="1000" dirty="0" smtClean="0">
                <a:latin typeface="Tw Cen MT" panose="020B0602020104020603" pitchFamily="34" charset="0"/>
              </a:rPr>
              <a:t>ITALIA    -13 MARZO 2019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51" y="6409188"/>
            <a:ext cx="794051" cy="44881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932156" y="1349406"/>
            <a:ext cx="97654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VISITA </a:t>
            </a:r>
          </a:p>
          <a:p>
            <a:pPr algn="ctr"/>
            <a:endParaRPr lang="it-IT" sz="6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 algn="ctr"/>
            <a:r>
              <a:rPr lang="it-IT" sz="6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ALL’ANAGRAFE</a:t>
            </a:r>
            <a:endParaRPr lang="it-IT" sz="6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687410" y="5293723"/>
            <a:ext cx="1491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LIVELLO</a:t>
            </a:r>
            <a:endParaRPr lang="it-IT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096000" y="5293723"/>
            <a:ext cx="430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ANALFABETI    (ALFA E PREA1)</a:t>
            </a:r>
            <a:endParaRPr lang="it-IT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191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756"/>
          <a:stretch/>
        </p:blipFill>
        <p:spPr>
          <a:xfrm>
            <a:off x="896807" y="1830368"/>
            <a:ext cx="2462213" cy="1994706"/>
          </a:xfrm>
          <a:prstGeom prst="rect">
            <a:avLst/>
          </a:prstGeom>
          <a:noFill/>
          <a:extLst/>
        </p:spPr>
      </p:pic>
      <p:pic>
        <p:nvPicPr>
          <p:cNvPr id="101" name="Picture 10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076147" y="2449484"/>
            <a:ext cx="4145494" cy="3518112"/>
          </a:xfrm>
          <a:prstGeom prst="rect">
            <a:avLst/>
          </a:prstGeom>
          <a:noFill/>
          <a:extLst/>
        </p:spPr>
      </p:pic>
      <p:sp>
        <p:nvSpPr>
          <p:cNvPr id="102" name="Rectangle 102"/>
          <p:cNvSpPr/>
          <p:nvPr/>
        </p:nvSpPr>
        <p:spPr>
          <a:xfrm>
            <a:off x="3913875" y="710059"/>
            <a:ext cx="4251741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Segoe Print" panose="02000600000000000000" pitchFamily="2" charset="0"/>
              </a:rPr>
              <a:t>UFFICIO ELETTOR</a:t>
            </a:r>
            <a:r>
              <a:rPr lang="en-US" sz="2800" b="1" spc="-8" dirty="0">
                <a:solidFill>
                  <a:srgbClr val="FFC000"/>
                </a:solidFill>
                <a:latin typeface="Segoe Print" panose="02000600000000000000" pitchFamily="2" charset="0"/>
              </a:rPr>
              <a:t>A</a:t>
            </a:r>
            <a:r>
              <a:rPr lang="en-US" sz="2800" b="1" dirty="0">
                <a:solidFill>
                  <a:srgbClr val="FFC000"/>
                </a:solidFill>
                <a:latin typeface="Segoe Print" panose="02000600000000000000" pitchFamily="2" charset="0"/>
              </a:rPr>
              <a:t>LE </a:t>
            </a:r>
          </a:p>
        </p:txBody>
      </p:sp>
      <p:sp>
        <p:nvSpPr>
          <p:cNvPr id="104" name="Rectangle 104"/>
          <p:cNvSpPr/>
          <p:nvPr/>
        </p:nvSpPr>
        <p:spPr>
          <a:xfrm>
            <a:off x="6096102" y="529738"/>
            <a:ext cx="36870" cy="1578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26" b="1" dirty="0">
                <a:solidFill>
                  <a:srgbClr val="FFC000"/>
                </a:solidFill>
                <a:latin typeface="Calibri-Bold"/>
              </a:rPr>
              <a:t> </a:t>
            </a:r>
          </a:p>
        </p:txBody>
      </p:sp>
      <p:sp>
        <p:nvSpPr>
          <p:cNvPr id="105" name="Rectangle 105"/>
          <p:cNvSpPr/>
          <p:nvPr/>
        </p:nvSpPr>
        <p:spPr>
          <a:xfrm>
            <a:off x="6096102" y="767639"/>
            <a:ext cx="36870" cy="1578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26" b="1" dirty="0">
                <a:solidFill>
                  <a:srgbClr val="FFC000"/>
                </a:solidFill>
                <a:latin typeface="Calibri-Bold"/>
              </a:rPr>
              <a:t> </a:t>
            </a:r>
          </a:p>
        </p:txBody>
      </p:sp>
      <p:sp>
        <p:nvSpPr>
          <p:cNvPr id="106" name="Rectangle 106"/>
          <p:cNvSpPr/>
          <p:nvPr/>
        </p:nvSpPr>
        <p:spPr>
          <a:xfrm>
            <a:off x="8131952" y="2882682"/>
            <a:ext cx="33664" cy="1480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62" b="1" dirty="0">
                <a:latin typeface="Calibri-Bold"/>
              </a:rPr>
              <a:t> </a:t>
            </a:r>
          </a:p>
        </p:txBody>
      </p:sp>
      <p:sp>
        <p:nvSpPr>
          <p:cNvPr id="107" name="Rectangle 107"/>
          <p:cNvSpPr/>
          <p:nvPr/>
        </p:nvSpPr>
        <p:spPr>
          <a:xfrm>
            <a:off x="7553248" y="5666455"/>
            <a:ext cx="27252" cy="1480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62" dirty="0">
                <a:latin typeface="Calibri"/>
              </a:rPr>
              <a:t> </a:t>
            </a:r>
          </a:p>
        </p:txBody>
      </p:sp>
      <p:sp>
        <p:nvSpPr>
          <p:cNvPr id="109" name="Rectangle 109"/>
          <p:cNvSpPr/>
          <p:nvPr/>
        </p:nvSpPr>
        <p:spPr>
          <a:xfrm>
            <a:off x="3963951" y="5858977"/>
            <a:ext cx="20840" cy="1086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706" dirty="0">
                <a:latin typeface="Calibri"/>
              </a:rPr>
              <a:t> </a:t>
            </a:r>
          </a:p>
        </p:txBody>
      </p:sp>
      <p:sp>
        <p:nvSpPr>
          <p:cNvPr id="110" name="Rectangle 110"/>
          <p:cNvSpPr/>
          <p:nvPr/>
        </p:nvSpPr>
        <p:spPr>
          <a:xfrm>
            <a:off x="3963951" y="6041436"/>
            <a:ext cx="20840" cy="1086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706" dirty="0">
                <a:latin typeface="Calibri"/>
              </a:rPr>
              <a:t> </a:t>
            </a:r>
          </a:p>
        </p:txBody>
      </p:sp>
      <p:sp>
        <p:nvSpPr>
          <p:cNvPr id="111" name="Rectangle 111"/>
          <p:cNvSpPr/>
          <p:nvPr/>
        </p:nvSpPr>
        <p:spPr>
          <a:xfrm>
            <a:off x="3963951" y="6225565"/>
            <a:ext cx="20840" cy="1086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706" dirty="0">
                <a:latin typeface="Calibri"/>
              </a:rPr>
              <a:t> </a:t>
            </a:r>
          </a:p>
        </p:txBody>
      </p:sp>
      <p:sp>
        <p:nvSpPr>
          <p:cNvPr id="112" name="Rectangle 112"/>
          <p:cNvSpPr/>
          <p:nvPr/>
        </p:nvSpPr>
        <p:spPr>
          <a:xfrm>
            <a:off x="3963951" y="6408065"/>
            <a:ext cx="20840" cy="10861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706" dirty="0">
                <a:latin typeface="Calibri"/>
              </a:rPr>
              <a:t> </a:t>
            </a:r>
          </a:p>
        </p:txBody>
      </p:sp>
      <p:pic>
        <p:nvPicPr>
          <p:cNvPr id="13" name="Picture 100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09"/>
          <a:stretch/>
        </p:blipFill>
        <p:spPr>
          <a:xfrm>
            <a:off x="8882743" y="1830368"/>
            <a:ext cx="2836506" cy="2175747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xmlns="" val="122891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12192000" cy="4438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spc="1000" dirty="0" smtClean="0">
                <a:latin typeface="Tw Cen MT" panose="020B0602020104020603" pitchFamily="34" charset="0"/>
              </a:rPr>
              <a:t>VISITA ALL’ANAGRAFE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232778" y="6526073"/>
            <a:ext cx="3767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spc="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019</a:t>
            </a:r>
            <a:endParaRPr lang="it-IT" b="1" spc="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-1" y="6447099"/>
            <a:ext cx="12192000" cy="4109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                            </a:t>
            </a:r>
            <a:r>
              <a:rPr lang="it-IT" b="1" spc="1000" dirty="0" smtClean="0">
                <a:latin typeface="Tw Cen MT" panose="020B0602020104020603" pitchFamily="34" charset="0"/>
              </a:rPr>
              <a:t>INSIEME </a:t>
            </a:r>
            <a:r>
              <a:rPr lang="it-IT" b="1" spc="1000" dirty="0">
                <a:latin typeface="Tw Cen MT" panose="020B0602020104020603" pitchFamily="34" charset="0"/>
              </a:rPr>
              <a:t>IMMIGRATI IN </a:t>
            </a:r>
            <a:r>
              <a:rPr lang="it-IT" b="1" spc="1000" dirty="0" smtClean="0">
                <a:latin typeface="Tw Cen MT" panose="020B0602020104020603" pitchFamily="34" charset="0"/>
              </a:rPr>
              <a:t>ITALIA    -13 MARZO 2019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51" y="6409188"/>
            <a:ext cx="794051" cy="44881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818437" y="608681"/>
            <a:ext cx="10297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IL PERCORSO NELLA DIDATTICA</a:t>
            </a:r>
            <a:endParaRPr lang="it-IT" sz="4000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80265" y="2922271"/>
            <a:ext cx="2437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chemeClr val="accent2">
                    <a:lumMod val="50000"/>
                  </a:schemeClr>
                </a:solidFill>
                <a:latin typeface="Segoe Print" panose="02000600000000000000" pitchFamily="2" charset="0"/>
              </a:rPr>
              <a:t>I PASSAGGI</a:t>
            </a:r>
            <a:endParaRPr lang="it-IT" sz="2800" b="1" dirty="0">
              <a:solidFill>
                <a:schemeClr val="accent2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844212" y="1763486"/>
            <a:ext cx="2158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UD 1 – IO SONO</a:t>
            </a:r>
            <a:endParaRPr lang="it-IT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095999" y="1754155"/>
            <a:ext cx="2699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00B050"/>
                </a:solidFill>
                <a:latin typeface="Comic Sans MS" panose="030F0702030302020204" pitchFamily="66" charset="0"/>
              </a:rPr>
              <a:t>concetto di IDENTITÀ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345478" y="2981467"/>
            <a:ext cx="2621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UD 2 – I DOCUMENTI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188202" y="2988297"/>
            <a:ext cx="2405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00B050"/>
                </a:solidFill>
                <a:latin typeface="Comic Sans MS" panose="030F0702030302020204" pitchFamily="66" charset="0"/>
              </a:rPr>
              <a:t>PROVE di identità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461657" y="4683567"/>
            <a:ext cx="263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SUL TERRITORIO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9004041" y="2988297"/>
            <a:ext cx="203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latin typeface="Comic Sans MS" panose="030F0702030302020204" pitchFamily="66" charset="0"/>
              </a:rPr>
              <a:t>Identità sociale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337493" y="4683567"/>
            <a:ext cx="353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latin typeface="Comic Sans MS" panose="030F0702030302020204" pitchFamily="66" charset="0"/>
              </a:rPr>
              <a:t>I </a:t>
            </a:r>
            <a:r>
              <a:rPr lang="it-IT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SERVIZI DEMOGRAFICI : </a:t>
            </a:r>
          </a:p>
          <a:p>
            <a:r>
              <a:rPr lang="it-IT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dove </a:t>
            </a:r>
            <a:r>
              <a:rPr lang="it-IT" i="1" dirty="0">
                <a:solidFill>
                  <a:srgbClr val="FF0000"/>
                </a:solidFill>
                <a:latin typeface="Comic Sans MS" panose="030F0702030302020204" pitchFamily="66" charset="0"/>
              </a:rPr>
              <a:t>nascono i documenti</a:t>
            </a:r>
          </a:p>
        </p:txBody>
      </p:sp>
    </p:spTree>
    <p:extLst>
      <p:ext uri="{BB962C8B-B14F-4D97-AF65-F5344CB8AC3E}">
        <p14:creationId xmlns:p14="http://schemas.microsoft.com/office/powerpoint/2010/main" xmlns="" val="302392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12192000" cy="4438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spc="1000" dirty="0" smtClean="0">
                <a:latin typeface="Tw Cen MT" panose="020B0602020104020603" pitchFamily="34" charset="0"/>
              </a:rPr>
              <a:t>VISITA ALL’ANAGRAFE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232778" y="6526073"/>
            <a:ext cx="3767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spc="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019</a:t>
            </a:r>
            <a:endParaRPr lang="it-IT" b="1" spc="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-1" y="6447099"/>
            <a:ext cx="12192000" cy="4109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                            </a:t>
            </a:r>
            <a:r>
              <a:rPr lang="it-IT" b="1" spc="1000" dirty="0" smtClean="0">
                <a:latin typeface="Tw Cen MT" panose="020B0602020104020603" pitchFamily="34" charset="0"/>
              </a:rPr>
              <a:t>INSIEME </a:t>
            </a:r>
            <a:r>
              <a:rPr lang="it-IT" b="1" spc="1000" dirty="0">
                <a:latin typeface="Tw Cen MT" panose="020B0602020104020603" pitchFamily="34" charset="0"/>
              </a:rPr>
              <a:t>IMMIGRATI IN </a:t>
            </a:r>
            <a:r>
              <a:rPr lang="it-IT" b="1" spc="1000" dirty="0" smtClean="0">
                <a:latin typeface="Tw Cen MT" panose="020B0602020104020603" pitchFamily="34" charset="0"/>
              </a:rPr>
              <a:t>ITALIA    -13 MARZO 2019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51" y="6409188"/>
            <a:ext cx="794051" cy="448812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3091964" y="808670"/>
            <a:ext cx="6223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A. IL LESSICO</a:t>
            </a:r>
            <a:endParaRPr lang="it-IT" sz="48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sp>
        <p:nvSpPr>
          <p:cNvPr id="18" name="Rectangle 101"/>
          <p:cNvSpPr/>
          <p:nvPr/>
        </p:nvSpPr>
        <p:spPr>
          <a:xfrm>
            <a:off x="684476" y="1704191"/>
            <a:ext cx="11081110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00" b="1" dirty="0">
                <a:solidFill>
                  <a:srgbClr val="5B9BD5"/>
                </a:solidFill>
                <a:latin typeface="Segoe Print" panose="02000600000000000000" pitchFamily="2" charset="0"/>
              </a:rPr>
              <a:t>I </a:t>
            </a:r>
            <a:r>
              <a:rPr lang="en-US" sz="2800" b="1" dirty="0" smtClean="0">
                <a:solidFill>
                  <a:srgbClr val="5B9BD5"/>
                </a:solidFill>
                <a:latin typeface="Segoe Print" panose="02000600000000000000" pitchFamily="2" charset="0"/>
              </a:rPr>
              <a:t>PARTICO</a:t>
            </a:r>
            <a:r>
              <a:rPr lang="en-US" sz="2800" b="1" spc="-16" dirty="0" smtClean="0">
                <a:solidFill>
                  <a:srgbClr val="5B9BD5"/>
                </a:solidFill>
                <a:latin typeface="Segoe Print" panose="02000600000000000000" pitchFamily="2" charset="0"/>
              </a:rPr>
              <a:t>L</a:t>
            </a:r>
            <a:r>
              <a:rPr lang="en-US" sz="2800" b="1" dirty="0" smtClean="0">
                <a:solidFill>
                  <a:srgbClr val="5B9BD5"/>
                </a:solidFill>
                <a:latin typeface="Segoe Print" panose="02000600000000000000" pitchFamily="2" charset="0"/>
              </a:rPr>
              <a:t>ARI NELLA DOCUMENTAZIONE FOTOGRAFICA </a:t>
            </a:r>
            <a:endParaRPr lang="en-US" sz="2800" b="1" dirty="0">
              <a:solidFill>
                <a:srgbClr val="5B9BD5"/>
              </a:solidFill>
              <a:latin typeface="Segoe Print" panose="02000600000000000000" pitchFamily="2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941487" y="3843207"/>
            <a:ext cx="4890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5B9BD5"/>
                </a:solidFill>
                <a:latin typeface="Segoe Print" panose="02000600000000000000" pitchFamily="2" charset="0"/>
              </a:rPr>
              <a:t>Diventano materiale </a:t>
            </a:r>
            <a:endParaRPr lang="it-IT" sz="2800" b="1" dirty="0" smtClean="0">
              <a:solidFill>
                <a:srgbClr val="5B9BD5"/>
              </a:solidFill>
              <a:latin typeface="Segoe Print" panose="02000600000000000000" pitchFamily="2" charset="0"/>
            </a:endParaRPr>
          </a:p>
          <a:p>
            <a:pPr algn="ctr"/>
            <a:r>
              <a:rPr lang="it-IT" sz="2800" b="1" dirty="0" smtClean="0">
                <a:solidFill>
                  <a:srgbClr val="5B9BD5"/>
                </a:solidFill>
                <a:latin typeface="Segoe Print" panose="02000600000000000000" pitchFamily="2" charset="0"/>
              </a:rPr>
              <a:t>per </a:t>
            </a:r>
            <a:r>
              <a:rPr lang="it-IT" sz="2800" b="1" dirty="0">
                <a:solidFill>
                  <a:srgbClr val="5B9BD5"/>
                </a:solidFill>
                <a:latin typeface="Segoe Print" panose="02000600000000000000" pitchFamily="2" charset="0"/>
              </a:rPr>
              <a:t>l’apprendimento lessicale</a:t>
            </a:r>
          </a:p>
        </p:txBody>
      </p:sp>
      <p:pic>
        <p:nvPicPr>
          <p:cNvPr id="20" name="Picture 100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03950" y="2571494"/>
            <a:ext cx="5315014" cy="3380194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xmlns="" val="321546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8141" y="358790"/>
            <a:ext cx="2034418" cy="131909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93264">
            <a:off x="2730821" y="1522350"/>
            <a:ext cx="1701553" cy="24165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60660" y="2471034"/>
            <a:ext cx="1479736" cy="93150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880" y="486269"/>
            <a:ext cx="2307757" cy="167988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660" y="3967024"/>
            <a:ext cx="2430692" cy="152165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0934" y="3734129"/>
            <a:ext cx="2712063" cy="166881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2280" y="4906664"/>
            <a:ext cx="2504686" cy="16802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2558" y="1523043"/>
            <a:ext cx="1412843" cy="188379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4646" y="299854"/>
            <a:ext cx="2389046" cy="179178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5746" y="3243706"/>
            <a:ext cx="2893272" cy="14466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8586" y="4675214"/>
            <a:ext cx="2031329" cy="152349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87848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12192000" cy="4438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spc="1000" dirty="0" smtClean="0">
                <a:latin typeface="Tw Cen MT" panose="020B0602020104020603" pitchFamily="34" charset="0"/>
              </a:rPr>
              <a:t>VISITA ALL’ANAGRAFE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232778" y="6526073"/>
            <a:ext cx="3767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spc="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019</a:t>
            </a:r>
            <a:endParaRPr lang="it-IT" b="1" spc="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-1" y="6447099"/>
            <a:ext cx="12192000" cy="4109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                            </a:t>
            </a:r>
            <a:r>
              <a:rPr lang="it-IT" b="1" spc="1000" dirty="0" smtClean="0">
                <a:latin typeface="Tw Cen MT" panose="020B0602020104020603" pitchFamily="34" charset="0"/>
              </a:rPr>
              <a:t>INSIEME </a:t>
            </a:r>
            <a:r>
              <a:rPr lang="it-IT" b="1" spc="1000" dirty="0">
                <a:latin typeface="Tw Cen MT" panose="020B0602020104020603" pitchFamily="34" charset="0"/>
              </a:rPr>
              <a:t>IMMIGRATI IN </a:t>
            </a:r>
            <a:r>
              <a:rPr lang="it-IT" b="1" spc="1000" dirty="0" smtClean="0">
                <a:latin typeface="Tw Cen MT" panose="020B0602020104020603" pitchFamily="34" charset="0"/>
              </a:rPr>
              <a:t>ITALIA    -13 MARZO 2019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51" y="6409188"/>
            <a:ext cx="794051" cy="44881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917084" y="994322"/>
            <a:ext cx="10357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…E PERMETTONO DI COSTRUIRE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844409" y="3161812"/>
            <a:ext cx="850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PER IL NOSTRO LIVELLO, IL GLOSSARIO E’ COSTITUITO DA</a:t>
            </a:r>
            <a:endParaRPr lang="it-IT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534494" y="5004108"/>
            <a:ext cx="951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…PER L’APPRENDIMENTO DEL LESSICO ED ESERCIZI DI LETTOSCRITTURA …</a:t>
            </a:r>
            <a:endParaRPr lang="it-IT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974280" y="1785679"/>
            <a:ext cx="3781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IL</a:t>
            </a:r>
            <a:r>
              <a:rPr lang="it-IT" sz="3200" i="1" dirty="0">
                <a:solidFill>
                  <a:srgbClr val="C00000"/>
                </a:solidFill>
                <a:latin typeface="Segoe Print" panose="02000600000000000000" pitchFamily="2" charset="0"/>
              </a:rPr>
              <a:t> </a:t>
            </a:r>
            <a:r>
              <a:rPr lang="it-IT" sz="3600" b="1" i="1" dirty="0">
                <a:solidFill>
                  <a:srgbClr val="C00000"/>
                </a:solidFill>
                <a:latin typeface="Segoe Print" panose="02000600000000000000" pitchFamily="2" charset="0"/>
              </a:rPr>
              <a:t>GLOSSARIO</a:t>
            </a:r>
            <a:r>
              <a:rPr lang="it-IT" sz="3600" i="1" dirty="0">
                <a:solidFill>
                  <a:srgbClr val="C0000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9" name="Rettangolo 8"/>
          <p:cNvSpPr/>
          <p:nvPr/>
        </p:nvSpPr>
        <p:spPr>
          <a:xfrm>
            <a:off x="3256118" y="3706948"/>
            <a:ext cx="5679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latin typeface="Segoe Print" panose="02000600000000000000" pitchFamily="2" charset="0"/>
              </a:rPr>
              <a:t>FLASHCARDS</a:t>
            </a:r>
            <a:r>
              <a:rPr lang="it-IT" dirty="0">
                <a:solidFill>
                  <a:srgbClr val="C00000"/>
                </a:solidFill>
                <a:latin typeface="Segoe Print" panose="02000600000000000000" pitchFamily="2" charset="0"/>
              </a:rPr>
              <a:t> CON IMMAGINI/PAROLE </a:t>
            </a:r>
            <a:r>
              <a:rPr lang="it-IT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…</a:t>
            </a:r>
            <a:endParaRPr lang="it-IT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615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12192000" cy="4438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spc="1000" dirty="0" smtClean="0">
                <a:latin typeface="Tw Cen MT" panose="020B0602020104020603" pitchFamily="34" charset="0"/>
              </a:rPr>
              <a:t>VISITA ALL’ANAGRAFE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232778" y="6526073"/>
            <a:ext cx="3767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spc="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019</a:t>
            </a:r>
            <a:endParaRPr lang="it-IT" b="1" spc="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-1" y="6447099"/>
            <a:ext cx="12192000" cy="4109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                            </a:t>
            </a:r>
            <a:r>
              <a:rPr lang="it-IT" b="1" spc="1000" dirty="0" smtClean="0">
                <a:latin typeface="Tw Cen MT" panose="020B0602020104020603" pitchFamily="34" charset="0"/>
              </a:rPr>
              <a:t>INSIEME </a:t>
            </a:r>
            <a:r>
              <a:rPr lang="it-IT" b="1" spc="1000" dirty="0">
                <a:latin typeface="Tw Cen MT" panose="020B0602020104020603" pitchFamily="34" charset="0"/>
              </a:rPr>
              <a:t>IMMIGRATI IN </a:t>
            </a:r>
            <a:r>
              <a:rPr lang="it-IT" b="1" spc="1000" dirty="0" smtClean="0">
                <a:latin typeface="Tw Cen MT" panose="020B0602020104020603" pitchFamily="34" charset="0"/>
              </a:rPr>
              <a:t>ITALIA    -13 MARZO 2019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51" y="6409188"/>
            <a:ext cx="794051" cy="448812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482660" y="835020"/>
            <a:ext cx="94425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… PER FAR EMERGERE</a:t>
            </a:r>
          </a:p>
          <a:p>
            <a:pPr algn="ctr"/>
            <a:endParaRPr lang="it-IT" sz="3600" dirty="0">
              <a:solidFill>
                <a:srgbClr val="0070C0"/>
              </a:solidFill>
              <a:latin typeface="Segoe Print" panose="02000600000000000000" pitchFamily="2" charset="0"/>
            </a:endParaRPr>
          </a:p>
          <a:p>
            <a:pPr algn="ctr"/>
            <a:r>
              <a:rPr lang="it-IT" sz="3600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PRECONOSCENZE E CURIOSITÀ …</a:t>
            </a:r>
            <a:endParaRPr lang="it-IT" sz="3600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047" y="2816392"/>
            <a:ext cx="2857500" cy="214312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3544" y="2740453"/>
            <a:ext cx="2447925" cy="18669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72196" y="2938591"/>
            <a:ext cx="2621619" cy="17477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CasellaDiTesto 15"/>
          <p:cNvSpPr txBox="1"/>
          <p:nvPr/>
        </p:nvSpPr>
        <p:spPr>
          <a:xfrm>
            <a:off x="653143" y="5421086"/>
            <a:ext cx="10049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… SULLA DIMENSIONE </a:t>
            </a:r>
            <a:r>
              <a:rPr lang="it-IT" sz="2400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SOCIALE</a:t>
            </a:r>
            <a:r>
              <a:rPr lang="it-IT" sz="2400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 DELLA NOSTRA ESISTENZA</a:t>
            </a:r>
            <a:endParaRPr lang="it-IT" sz="2400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347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12192000" cy="4438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spc="1000" dirty="0" smtClean="0">
                <a:latin typeface="Tw Cen MT" panose="020B0602020104020603" pitchFamily="34" charset="0"/>
              </a:rPr>
              <a:t>VISITA ALL’ANAGRAFE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232778" y="6526073"/>
            <a:ext cx="3767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spc="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019</a:t>
            </a:r>
            <a:endParaRPr lang="it-IT" b="1" spc="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-1" y="6447099"/>
            <a:ext cx="12192000" cy="4109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                            </a:t>
            </a:r>
            <a:r>
              <a:rPr lang="it-IT" b="1" spc="1000" dirty="0" smtClean="0">
                <a:latin typeface="Tw Cen MT" panose="020B0602020104020603" pitchFamily="34" charset="0"/>
              </a:rPr>
              <a:t>INSIEME </a:t>
            </a:r>
            <a:r>
              <a:rPr lang="it-IT" b="1" spc="1000" dirty="0">
                <a:latin typeface="Tw Cen MT" panose="020B0602020104020603" pitchFamily="34" charset="0"/>
              </a:rPr>
              <a:t>IMMIGRATI IN </a:t>
            </a:r>
            <a:r>
              <a:rPr lang="it-IT" b="1" spc="1000" dirty="0" smtClean="0">
                <a:latin typeface="Tw Cen MT" panose="020B0602020104020603" pitchFamily="34" charset="0"/>
              </a:rPr>
              <a:t>ITALIA    -13 MARZO 2019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51" y="6409188"/>
            <a:ext cx="794051" cy="44881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013788" y="1035698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B – I CONCETTI</a:t>
            </a:r>
            <a:endParaRPr lang="it-IT" sz="4000" b="1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683631" y="2175761"/>
            <a:ext cx="9040637" cy="985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spc="300" dirty="0">
                <a:solidFill>
                  <a:srgbClr val="00B05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IL RICONOSCIMENTO SOCIALE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b="1" spc="300" dirty="0" smtClean="0">
                <a:solidFill>
                  <a:srgbClr val="00B05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DEI </a:t>
            </a:r>
            <a:r>
              <a:rPr lang="it-IT" sz="2400" b="1" spc="300" dirty="0">
                <a:solidFill>
                  <a:srgbClr val="00B05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MOMENTI  FORTI  DELLA VITA</a:t>
            </a:r>
            <a:endParaRPr lang="it-IT" sz="3600" b="1" dirty="0">
              <a:solidFill>
                <a:srgbClr val="00B05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136099" y="3777092"/>
            <a:ext cx="10135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pc="300" dirty="0">
                <a:solidFill>
                  <a:srgbClr val="00B05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 SERVIZI TERRITORIALI PER IL CITTADINO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473332" y="5046208"/>
            <a:ext cx="3461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pc="300" dirty="0">
                <a:solidFill>
                  <a:srgbClr val="00B05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L’ANAGRAFE</a:t>
            </a:r>
          </a:p>
        </p:txBody>
      </p:sp>
    </p:spTree>
    <p:extLst>
      <p:ext uri="{BB962C8B-B14F-4D97-AF65-F5344CB8AC3E}">
        <p14:creationId xmlns:p14="http://schemas.microsoft.com/office/powerpoint/2010/main" xmlns="" val="216361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12192000" cy="4438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spc="1000" dirty="0" smtClean="0">
                <a:latin typeface="Tw Cen MT" panose="020B0602020104020603" pitchFamily="34" charset="0"/>
              </a:rPr>
              <a:t>VISITA ALL’ANAGRAFE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232778" y="6526073"/>
            <a:ext cx="3767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spc="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019</a:t>
            </a:r>
            <a:endParaRPr lang="it-IT" b="1" spc="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-1" y="6447099"/>
            <a:ext cx="12192000" cy="4109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                            </a:t>
            </a:r>
            <a:r>
              <a:rPr lang="it-IT" b="1" spc="1000" dirty="0" smtClean="0">
                <a:latin typeface="Tw Cen MT" panose="020B0602020104020603" pitchFamily="34" charset="0"/>
              </a:rPr>
              <a:t>INSIEME </a:t>
            </a:r>
            <a:r>
              <a:rPr lang="it-IT" b="1" spc="1000" dirty="0">
                <a:latin typeface="Tw Cen MT" panose="020B0602020104020603" pitchFamily="34" charset="0"/>
              </a:rPr>
              <a:t>IMMIGRATI IN </a:t>
            </a:r>
            <a:r>
              <a:rPr lang="it-IT" b="1" spc="1000" dirty="0" smtClean="0">
                <a:latin typeface="Tw Cen MT" panose="020B0602020104020603" pitchFamily="34" charset="0"/>
              </a:rPr>
              <a:t>ITALIA    -13 MARZO 2019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51" y="6409188"/>
            <a:ext cx="794051" cy="44881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847098" y="778468"/>
            <a:ext cx="2497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LA VISITA </a:t>
            </a:r>
            <a:endParaRPr lang="it-IT" sz="3200" b="1" dirty="0">
              <a:solidFill>
                <a:schemeClr val="accent5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7835" y="1618855"/>
            <a:ext cx="5480188" cy="411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549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12192000" cy="4438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spc="1000" dirty="0" smtClean="0">
                <a:latin typeface="Tw Cen MT" panose="020B0602020104020603" pitchFamily="34" charset="0"/>
              </a:rPr>
              <a:t>VISITA ALL’ANAGRAFE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232778" y="6526073"/>
            <a:ext cx="3767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spc="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019</a:t>
            </a:r>
            <a:endParaRPr lang="it-IT" b="1" spc="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-1" y="6447099"/>
            <a:ext cx="12192000" cy="4109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                            </a:t>
            </a:r>
            <a:r>
              <a:rPr lang="it-IT" b="1" spc="1000" dirty="0" smtClean="0">
                <a:latin typeface="Tw Cen MT" panose="020B0602020104020603" pitchFamily="34" charset="0"/>
              </a:rPr>
              <a:t>INSIEME </a:t>
            </a:r>
            <a:r>
              <a:rPr lang="it-IT" b="1" spc="1000" dirty="0">
                <a:latin typeface="Tw Cen MT" panose="020B0602020104020603" pitchFamily="34" charset="0"/>
              </a:rPr>
              <a:t>IMMIGRATI IN </a:t>
            </a:r>
            <a:r>
              <a:rPr lang="it-IT" b="1" spc="1000" dirty="0" smtClean="0">
                <a:latin typeface="Tw Cen MT" panose="020B0602020104020603" pitchFamily="34" charset="0"/>
              </a:rPr>
              <a:t>ITALIA    -13 MARZO 2019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51" y="6409188"/>
            <a:ext cx="794051" cy="44881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965997" y="777923"/>
            <a:ext cx="4475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LA PRIMA TAPPA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768060" y="2129421"/>
            <a:ext cx="477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IL CERTIFICATO DI NASCITA</a:t>
            </a:r>
            <a:endParaRPr lang="it-IT" sz="2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297305" y="5733570"/>
            <a:ext cx="771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«LA SOCIETA’ RICONOSCE L’INDIVIDUO COME PARTE DI SE’»</a:t>
            </a:r>
            <a:endParaRPr lang="it-IT" b="1" i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1502" y="2022575"/>
            <a:ext cx="1606690" cy="107782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2778" y="1679443"/>
            <a:ext cx="1645590" cy="19498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Immagine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7648" y="2832613"/>
            <a:ext cx="2754163" cy="244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494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12192000" cy="4438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spc="1000" dirty="0" smtClean="0">
                <a:latin typeface="Tw Cen MT" panose="020B0602020104020603" pitchFamily="34" charset="0"/>
              </a:rPr>
              <a:t>VISITA ALL’ANAGRAFE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232778" y="6526073"/>
            <a:ext cx="3767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spc="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019</a:t>
            </a:r>
            <a:endParaRPr lang="it-IT" b="1" spc="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-1" y="6447099"/>
            <a:ext cx="12192000" cy="4109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                            </a:t>
            </a:r>
            <a:r>
              <a:rPr lang="it-IT" b="1" spc="1000" dirty="0" smtClean="0">
                <a:latin typeface="Tw Cen MT" panose="020B0602020104020603" pitchFamily="34" charset="0"/>
              </a:rPr>
              <a:t>INSIEME </a:t>
            </a:r>
            <a:r>
              <a:rPr lang="it-IT" b="1" spc="1000" dirty="0">
                <a:latin typeface="Tw Cen MT" panose="020B0602020104020603" pitchFamily="34" charset="0"/>
              </a:rPr>
              <a:t>IMMIGRATI IN </a:t>
            </a:r>
            <a:r>
              <a:rPr lang="it-IT" b="1" spc="1000" dirty="0" smtClean="0">
                <a:latin typeface="Tw Cen MT" panose="020B0602020104020603" pitchFamily="34" charset="0"/>
              </a:rPr>
              <a:t>ITALIA    -13 MARZO 2019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51" y="6409188"/>
            <a:ext cx="794051" cy="44881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561231" y="835318"/>
            <a:ext cx="5285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LA SECONDA TAPPA</a:t>
            </a:r>
            <a:endParaRPr lang="it-IT" sz="3600" b="1" dirty="0">
              <a:solidFill>
                <a:schemeClr val="accent5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561231" y="1796508"/>
            <a:ext cx="4947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CERTIFICATO DI RESIDENZA </a:t>
            </a:r>
            <a:endParaRPr lang="it-IT" sz="2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568171" y="5368923"/>
            <a:ext cx="6933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«DOCUMENTO BASE PER TUTTI I DIRITTI SUCCESSIVI»</a:t>
            </a:r>
            <a:endParaRPr lang="it-IT" b="1" i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30597" y="1481649"/>
            <a:ext cx="1668192" cy="23419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1164" y="2345946"/>
            <a:ext cx="2001416" cy="26685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17951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12192000" cy="4438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spc="1000" dirty="0" smtClean="0">
                <a:latin typeface="Tw Cen MT" panose="020B0602020104020603" pitchFamily="34" charset="0"/>
              </a:rPr>
              <a:t>VISITA ALL’ANAGRAFE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232778" y="6526073"/>
            <a:ext cx="3767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spc="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019</a:t>
            </a:r>
            <a:endParaRPr lang="it-IT" b="1" spc="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-1" y="6447099"/>
            <a:ext cx="12192000" cy="4109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                            </a:t>
            </a:r>
            <a:r>
              <a:rPr lang="it-IT" b="1" spc="1000" dirty="0" smtClean="0">
                <a:latin typeface="Tw Cen MT" panose="020B0602020104020603" pitchFamily="34" charset="0"/>
              </a:rPr>
              <a:t>INSIEME </a:t>
            </a:r>
            <a:r>
              <a:rPr lang="it-IT" b="1" spc="1000" dirty="0">
                <a:latin typeface="Tw Cen MT" panose="020B0602020104020603" pitchFamily="34" charset="0"/>
              </a:rPr>
              <a:t>IMMIGRATI IN </a:t>
            </a:r>
            <a:r>
              <a:rPr lang="it-IT" b="1" spc="1000" dirty="0" smtClean="0">
                <a:latin typeface="Tw Cen MT" panose="020B0602020104020603" pitchFamily="34" charset="0"/>
              </a:rPr>
              <a:t>ITALIA    -13 MARZO 2019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51" y="6409188"/>
            <a:ext cx="794051" cy="44881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339483" y="860010"/>
            <a:ext cx="5513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PREPARAZIONE</a:t>
            </a:r>
            <a:endParaRPr lang="it-IT" sz="4000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269507" y="3115646"/>
            <a:ext cx="2485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  <a:latin typeface="Segoe Print" panose="02000600000000000000" pitchFamily="2" charset="0"/>
              </a:rPr>
              <a:t>ALL’ESTERNO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708342" y="2148396"/>
            <a:ext cx="4651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PERMESSI BUROCRATICI</a:t>
            </a:r>
            <a:endParaRPr lang="it-IT" sz="24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708342" y="4083741"/>
            <a:ext cx="5353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C00000"/>
                </a:solidFill>
                <a:latin typeface="Segoe Print" panose="02000600000000000000" pitchFamily="2" charset="0"/>
              </a:rPr>
              <a:t>COINVOLGIMENTO </a:t>
            </a:r>
            <a:r>
              <a:rPr lang="it-IT" sz="2400" b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 OPERATORI</a:t>
            </a:r>
            <a:endParaRPr lang="it-IT" sz="2400" b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cxnSp>
        <p:nvCxnSpPr>
          <p:cNvPr id="10" name="Connettore 2 9"/>
          <p:cNvCxnSpPr>
            <a:stCxn id="4" idx="3"/>
            <a:endCxn id="7" idx="1"/>
          </p:cNvCxnSpPr>
          <p:nvPr/>
        </p:nvCxnSpPr>
        <p:spPr>
          <a:xfrm flipV="1">
            <a:off x="3755255" y="2379229"/>
            <a:ext cx="1953087" cy="9672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>
            <a:stCxn id="4" idx="3"/>
            <a:endCxn id="8" idx="1"/>
          </p:cNvCxnSpPr>
          <p:nvPr/>
        </p:nvCxnSpPr>
        <p:spPr>
          <a:xfrm>
            <a:off x="3755255" y="3346479"/>
            <a:ext cx="1953087" cy="9680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42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12192000" cy="4438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spc="1000" dirty="0" smtClean="0">
                <a:latin typeface="Tw Cen MT" panose="020B0602020104020603" pitchFamily="34" charset="0"/>
              </a:rPr>
              <a:t>VISITA ALL’ANAGRAFE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232778" y="6526073"/>
            <a:ext cx="3767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spc="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019</a:t>
            </a:r>
            <a:endParaRPr lang="it-IT" b="1" spc="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-1" y="6447099"/>
            <a:ext cx="12192000" cy="4109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                            </a:t>
            </a:r>
            <a:r>
              <a:rPr lang="it-IT" b="1" spc="1000" dirty="0" smtClean="0">
                <a:latin typeface="Tw Cen MT" panose="020B0602020104020603" pitchFamily="34" charset="0"/>
              </a:rPr>
              <a:t>INSIEME </a:t>
            </a:r>
            <a:r>
              <a:rPr lang="it-IT" b="1" spc="1000" dirty="0">
                <a:latin typeface="Tw Cen MT" panose="020B0602020104020603" pitchFamily="34" charset="0"/>
              </a:rPr>
              <a:t>IMMIGRATI IN </a:t>
            </a:r>
            <a:r>
              <a:rPr lang="it-IT" b="1" spc="1000" dirty="0" smtClean="0">
                <a:latin typeface="Tw Cen MT" panose="020B0602020104020603" pitchFamily="34" charset="0"/>
              </a:rPr>
              <a:t>ITALIA    -13 MARZO 2019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51" y="6409188"/>
            <a:ext cx="794051" cy="44881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549146" y="793255"/>
            <a:ext cx="5038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UFFICIO DELLO STATO CIVILE</a:t>
            </a:r>
            <a:endParaRPr lang="it-IT" sz="2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628014" y="1303055"/>
            <a:ext cx="7364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«REGISTRA I MOMENTI FORTI DELLA VITA»</a:t>
            </a:r>
            <a:endParaRPr lang="it-IT" sz="2400" b="1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pic>
        <p:nvPicPr>
          <p:cNvPr id="9" name="Immagin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8014" y="1914667"/>
            <a:ext cx="2330385" cy="1207772"/>
          </a:xfrm>
          <a:prstGeom prst="rect">
            <a:avLst/>
          </a:prstGeom>
        </p:spPr>
      </p:pic>
      <p:pic>
        <p:nvPicPr>
          <p:cNvPr id="13" name="Immagine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73" t="5992" r="4653" b="5353"/>
          <a:stretch/>
        </p:blipFill>
        <p:spPr bwMode="auto">
          <a:xfrm>
            <a:off x="6940123" y="1956106"/>
            <a:ext cx="2292655" cy="12744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1034" y="1991521"/>
            <a:ext cx="2362909" cy="145397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5456" y="3732461"/>
            <a:ext cx="1793690" cy="239158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8399" y="3730789"/>
            <a:ext cx="5353646" cy="267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70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25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12192000" cy="4438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spc="1000" dirty="0" smtClean="0">
                <a:latin typeface="Tw Cen MT" panose="020B0602020104020603" pitchFamily="34" charset="0"/>
              </a:rPr>
              <a:t>VISITA ALL’ANAGRAFE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232778" y="6526073"/>
            <a:ext cx="3767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spc="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019</a:t>
            </a:r>
            <a:endParaRPr lang="it-IT" b="1" spc="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-1" y="6447099"/>
            <a:ext cx="12192000" cy="4109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                            </a:t>
            </a:r>
            <a:r>
              <a:rPr lang="it-IT" b="1" spc="1000" dirty="0" smtClean="0">
                <a:latin typeface="Tw Cen MT" panose="020B0602020104020603" pitchFamily="34" charset="0"/>
              </a:rPr>
              <a:t>INSIEME </a:t>
            </a:r>
            <a:r>
              <a:rPr lang="it-IT" b="1" spc="1000" dirty="0">
                <a:latin typeface="Tw Cen MT" panose="020B0602020104020603" pitchFamily="34" charset="0"/>
              </a:rPr>
              <a:t>IMMIGRATI IN </a:t>
            </a:r>
            <a:r>
              <a:rPr lang="it-IT" b="1" spc="1000" dirty="0" smtClean="0">
                <a:latin typeface="Tw Cen MT" panose="020B0602020104020603" pitchFamily="34" charset="0"/>
              </a:rPr>
              <a:t>ITALIA    -13 MARZO 2019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51" y="6409188"/>
            <a:ext cx="794051" cy="44881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131127" y="864663"/>
            <a:ext cx="592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LA TERZA TAPPA</a:t>
            </a:r>
            <a:endParaRPr lang="it-IT" sz="3600" b="1" dirty="0">
              <a:solidFill>
                <a:schemeClr val="accent5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632387" y="1817469"/>
            <a:ext cx="4591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CERTIFICATO ELETTORALE</a:t>
            </a:r>
            <a:endParaRPr lang="it-IT" sz="24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936044" y="5575931"/>
            <a:ext cx="831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«L’INDIVIDUO DIVENTA CITTADINO ATTIVO A TUTTI GLI EFFETTI»</a:t>
            </a:r>
            <a:endParaRPr lang="it-IT" b="1" i="1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08389" y="1589968"/>
            <a:ext cx="1718821" cy="26197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101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076147" y="2449484"/>
            <a:ext cx="3509641" cy="2738336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xmlns="" val="45952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12192000" cy="4438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spc="1000" dirty="0" smtClean="0">
                <a:latin typeface="Tw Cen MT" panose="020B0602020104020603" pitchFamily="34" charset="0"/>
              </a:rPr>
              <a:t>VISITA ALL’ANAGRAFE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232778" y="6526073"/>
            <a:ext cx="3767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spc="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019</a:t>
            </a:r>
            <a:endParaRPr lang="it-IT" b="1" spc="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-1" y="6447099"/>
            <a:ext cx="12192000" cy="4109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                            </a:t>
            </a:r>
            <a:r>
              <a:rPr lang="it-IT" b="1" spc="1000" dirty="0" smtClean="0">
                <a:latin typeface="Tw Cen MT" panose="020B0602020104020603" pitchFamily="34" charset="0"/>
              </a:rPr>
              <a:t>INSIEME </a:t>
            </a:r>
            <a:r>
              <a:rPr lang="it-IT" b="1" spc="1000" dirty="0">
                <a:latin typeface="Tw Cen MT" panose="020B0602020104020603" pitchFamily="34" charset="0"/>
              </a:rPr>
              <a:t>IMMIGRATI IN </a:t>
            </a:r>
            <a:r>
              <a:rPr lang="it-IT" b="1" spc="1000" dirty="0" smtClean="0">
                <a:latin typeface="Tw Cen MT" panose="020B0602020104020603" pitchFamily="34" charset="0"/>
              </a:rPr>
              <a:t>ITALIA    -13 MARZO 2019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51" y="6409188"/>
            <a:ext cx="794051" cy="44881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679038" y="2230016"/>
            <a:ext cx="683392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6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GRAZIE PER </a:t>
            </a:r>
          </a:p>
          <a:p>
            <a:pPr algn="ctr"/>
            <a:r>
              <a:rPr lang="it-IT" sz="66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L’ATTENZIONE</a:t>
            </a:r>
            <a:endParaRPr lang="it-IT" sz="66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245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12192000" cy="4438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spc="1000" dirty="0" smtClean="0">
                <a:latin typeface="Tw Cen MT" panose="020B0602020104020603" pitchFamily="34" charset="0"/>
              </a:rPr>
              <a:t>VISITA ALL’ANAGRAFE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232778" y="6526073"/>
            <a:ext cx="3767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spc="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019</a:t>
            </a:r>
            <a:endParaRPr lang="it-IT" b="1" spc="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-1" y="6447099"/>
            <a:ext cx="12192000" cy="4109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                            </a:t>
            </a:r>
            <a:r>
              <a:rPr lang="it-IT" b="1" spc="1000" dirty="0" smtClean="0">
                <a:latin typeface="Tw Cen MT" panose="020B0602020104020603" pitchFamily="34" charset="0"/>
              </a:rPr>
              <a:t>INSIEME </a:t>
            </a:r>
            <a:r>
              <a:rPr lang="it-IT" b="1" spc="1000" dirty="0">
                <a:latin typeface="Tw Cen MT" panose="020B0602020104020603" pitchFamily="34" charset="0"/>
              </a:rPr>
              <a:t>IMMIGRATI IN </a:t>
            </a:r>
            <a:r>
              <a:rPr lang="it-IT" b="1" spc="1000" dirty="0" smtClean="0">
                <a:latin typeface="Tw Cen MT" panose="020B0602020104020603" pitchFamily="34" charset="0"/>
              </a:rPr>
              <a:t>ITALIA    -13 MARZO 2019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51" y="6409188"/>
            <a:ext cx="794051" cy="44881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409024" y="737291"/>
            <a:ext cx="5513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PREPARAZIONE</a:t>
            </a:r>
            <a:endParaRPr lang="it-IT" sz="4000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cxnSp>
        <p:nvCxnSpPr>
          <p:cNvPr id="10" name="Connettore 2 9"/>
          <p:cNvCxnSpPr>
            <a:stCxn id="14" idx="2"/>
            <a:endCxn id="19" idx="0"/>
          </p:cNvCxnSpPr>
          <p:nvPr/>
        </p:nvCxnSpPr>
        <p:spPr>
          <a:xfrm flipH="1">
            <a:off x="6067885" y="2018519"/>
            <a:ext cx="28115" cy="28203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>
            <a:stCxn id="14" idx="2"/>
            <a:endCxn id="24" idx="0"/>
          </p:cNvCxnSpPr>
          <p:nvPr/>
        </p:nvCxnSpPr>
        <p:spPr>
          <a:xfrm>
            <a:off x="6096000" y="2018519"/>
            <a:ext cx="3807041" cy="16054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811262" y="1556854"/>
            <a:ext cx="656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0070C0"/>
                </a:solidFill>
                <a:latin typeface="Segoe Print" panose="02000600000000000000" pitchFamily="2" charset="0"/>
              </a:rPr>
              <a:t>DOCUMENTAZIONE FOTOGRAFICA</a:t>
            </a:r>
            <a:endParaRPr lang="it-IT" sz="2400" dirty="0">
              <a:solidFill>
                <a:srgbClr val="0070C0"/>
              </a:solidFill>
              <a:latin typeface="Segoe Print" panose="02000600000000000000" pitchFamily="2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84476" y="3884738"/>
            <a:ext cx="3701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La strada </a:t>
            </a:r>
          </a:p>
          <a:p>
            <a:pPr algn="ctr"/>
            <a:r>
              <a:rPr lang="it-IT" sz="28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per arrivarci</a:t>
            </a:r>
            <a:endParaRPr lang="it-IT" sz="28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  <p:cxnSp>
        <p:nvCxnSpPr>
          <p:cNvPr id="18" name="Connettore 2 17"/>
          <p:cNvCxnSpPr>
            <a:stCxn id="14" idx="2"/>
            <a:endCxn id="16" idx="0"/>
          </p:cNvCxnSpPr>
          <p:nvPr/>
        </p:nvCxnSpPr>
        <p:spPr>
          <a:xfrm flipH="1">
            <a:off x="2535470" y="2018519"/>
            <a:ext cx="3560530" cy="18662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3409024" y="4838844"/>
            <a:ext cx="5317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rgbClr val="C00000"/>
                </a:solidFill>
                <a:latin typeface="Segoe Print" panose="02000600000000000000" pitchFamily="2" charset="0"/>
              </a:rPr>
              <a:t>Il </a:t>
            </a:r>
            <a:r>
              <a:rPr lang="it-IT" sz="28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percorso</a:t>
            </a:r>
          </a:p>
          <a:p>
            <a:pPr algn="ctr"/>
            <a:r>
              <a:rPr lang="it-IT" sz="28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all’interno degli </a:t>
            </a:r>
            <a:r>
              <a:rPr lang="it-IT" sz="2800" dirty="0">
                <a:solidFill>
                  <a:srgbClr val="C00000"/>
                </a:solidFill>
                <a:latin typeface="Segoe Print" panose="02000600000000000000" pitchFamily="2" charset="0"/>
              </a:rPr>
              <a:t>uffici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8371643" y="3623981"/>
            <a:ext cx="30627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Oggetti </a:t>
            </a:r>
          </a:p>
          <a:p>
            <a:pPr algn="ctr"/>
            <a:r>
              <a:rPr lang="it-IT" sz="2800" dirty="0" smtClean="0">
                <a:solidFill>
                  <a:srgbClr val="C00000"/>
                </a:solidFill>
                <a:latin typeface="Segoe Print" panose="02000600000000000000" pitchFamily="2" charset="0"/>
              </a:rPr>
              <a:t>e particolari</a:t>
            </a:r>
            <a:endParaRPr lang="it-IT" sz="2800" dirty="0">
              <a:solidFill>
                <a:srgbClr val="C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713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327378" y="1171752"/>
            <a:ext cx="5614062" cy="5248650"/>
          </a:xfrm>
          <a:prstGeom prst="rect">
            <a:avLst/>
          </a:prstGeom>
          <a:noFill/>
          <a:extLst/>
        </p:spPr>
      </p:pic>
      <p:sp>
        <p:nvSpPr>
          <p:cNvPr id="102" name="Freeform 102"/>
          <p:cNvSpPr/>
          <p:nvPr/>
        </p:nvSpPr>
        <p:spPr>
          <a:xfrm>
            <a:off x="1813025" y="1057542"/>
            <a:ext cx="1848766" cy="475150"/>
          </a:xfrm>
          <a:custGeom>
            <a:avLst/>
            <a:gdLst/>
            <a:ahLst/>
            <a:cxnLst/>
            <a:rect l="0" t="0" r="0" b="0"/>
            <a:pathLst>
              <a:path w="2038350" h="523875">
                <a:moveTo>
                  <a:pt x="0" y="523875"/>
                </a:moveTo>
                <a:lnTo>
                  <a:pt x="2038350" y="523875"/>
                </a:lnTo>
                <a:lnTo>
                  <a:pt x="2038350" y="0"/>
                </a:lnTo>
                <a:lnTo>
                  <a:pt x="0" y="0"/>
                </a:lnTo>
                <a:lnTo>
                  <a:pt x="0" y="523875"/>
                </a:lnTo>
                <a:close/>
              </a:path>
            </a:pathLst>
          </a:custGeom>
          <a:noFill/>
          <a:ln w="6350" cap="flat" cmpd="sng">
            <a:solidFill>
              <a:srgbClr val="FFFFFF">
                <a:alpha val="100000"/>
              </a:srgb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" name="Freeform 103"/>
          <p:cNvSpPr/>
          <p:nvPr/>
        </p:nvSpPr>
        <p:spPr>
          <a:xfrm>
            <a:off x="9239682" y="1743134"/>
            <a:ext cx="1848766" cy="431955"/>
          </a:xfrm>
          <a:custGeom>
            <a:avLst/>
            <a:gdLst/>
            <a:ahLst/>
            <a:cxnLst/>
            <a:rect l="0" t="0" r="0" b="0"/>
            <a:pathLst>
              <a:path w="2038350" h="476250">
                <a:moveTo>
                  <a:pt x="0" y="476250"/>
                </a:moveTo>
                <a:lnTo>
                  <a:pt x="2038350" y="476250"/>
                </a:lnTo>
                <a:lnTo>
                  <a:pt x="2038350" y="0"/>
                </a:lnTo>
                <a:lnTo>
                  <a:pt x="0" y="0"/>
                </a:lnTo>
                <a:lnTo>
                  <a:pt x="0" y="47625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" name="Freeform 104"/>
          <p:cNvSpPr/>
          <p:nvPr/>
        </p:nvSpPr>
        <p:spPr>
          <a:xfrm>
            <a:off x="774338" y="3973426"/>
            <a:ext cx="1848766" cy="561541"/>
          </a:xfrm>
          <a:custGeom>
            <a:avLst/>
            <a:gdLst/>
            <a:ahLst/>
            <a:cxnLst/>
            <a:rect l="0" t="0" r="0" b="0"/>
            <a:pathLst>
              <a:path w="2038350" h="619125">
                <a:moveTo>
                  <a:pt x="0" y="619125"/>
                </a:moveTo>
                <a:lnTo>
                  <a:pt x="2038350" y="619125"/>
                </a:lnTo>
                <a:lnTo>
                  <a:pt x="2038350" y="0"/>
                </a:lnTo>
                <a:lnTo>
                  <a:pt x="0" y="0"/>
                </a:lnTo>
                <a:lnTo>
                  <a:pt x="0" y="619125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" name="Freeform 105"/>
          <p:cNvSpPr/>
          <p:nvPr/>
        </p:nvSpPr>
        <p:spPr>
          <a:xfrm>
            <a:off x="9113512" y="4696690"/>
            <a:ext cx="1805570" cy="466511"/>
          </a:xfrm>
          <a:custGeom>
            <a:avLst/>
            <a:gdLst/>
            <a:ahLst/>
            <a:cxnLst/>
            <a:rect l="0" t="0" r="0" b="0"/>
            <a:pathLst>
              <a:path w="1990725" h="514350">
                <a:moveTo>
                  <a:pt x="0" y="514350"/>
                </a:moveTo>
                <a:lnTo>
                  <a:pt x="1990725" y="514350"/>
                </a:lnTo>
                <a:lnTo>
                  <a:pt x="1990725" y="0"/>
                </a:lnTo>
                <a:lnTo>
                  <a:pt x="0" y="0"/>
                </a:lnTo>
                <a:lnTo>
                  <a:pt x="0" y="514350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" name="Rectangle 106"/>
          <p:cNvSpPr/>
          <p:nvPr/>
        </p:nvSpPr>
        <p:spPr>
          <a:xfrm>
            <a:off x="1813025" y="241553"/>
            <a:ext cx="8844024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  <a:latin typeface="Segoe Print" panose="02000600000000000000" pitchFamily="2" charset="0"/>
              </a:rPr>
              <a:t>PERCORSO </a:t>
            </a:r>
            <a:r>
              <a:rPr lang="en-US" sz="2400" b="1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D</a:t>
            </a:r>
            <a:r>
              <a:rPr lang="en-US" sz="2400" b="1" spc="-12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ALLA</a:t>
            </a:r>
            <a:r>
              <a:rPr lang="en-US" sz="2400" b="1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 </a:t>
            </a:r>
            <a:r>
              <a:rPr lang="en-US" sz="2400" b="1" dirty="0">
                <a:solidFill>
                  <a:schemeClr val="accent5"/>
                </a:solidFill>
                <a:latin typeface="Segoe Print" panose="02000600000000000000" pitchFamily="2" charset="0"/>
              </a:rPr>
              <a:t>SCUOLA </a:t>
            </a:r>
            <a:r>
              <a:rPr lang="en-US" sz="2400" b="1" dirty="0" smtClean="0">
                <a:solidFill>
                  <a:schemeClr val="accent5"/>
                </a:solidFill>
                <a:latin typeface="Segoe Print" panose="02000600000000000000" pitchFamily="2" charset="0"/>
              </a:rPr>
              <a:t>AI </a:t>
            </a:r>
            <a:r>
              <a:rPr lang="en-US" sz="2400" b="1" dirty="0">
                <a:solidFill>
                  <a:schemeClr val="accent5"/>
                </a:solidFill>
                <a:latin typeface="Segoe Print" panose="02000600000000000000" pitchFamily="2" charset="0"/>
              </a:rPr>
              <a:t>SERVIZI DEMOGRAFICI </a:t>
            </a:r>
          </a:p>
        </p:txBody>
      </p:sp>
      <p:sp>
        <p:nvSpPr>
          <p:cNvPr id="108" name="Rectangle 108"/>
          <p:cNvSpPr/>
          <p:nvPr/>
        </p:nvSpPr>
        <p:spPr>
          <a:xfrm>
            <a:off x="8534240" y="5325138"/>
            <a:ext cx="48090" cy="2094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361" b="1" dirty="0">
                <a:latin typeface="Calibri-Bold"/>
              </a:rPr>
              <a:t> </a:t>
            </a:r>
          </a:p>
        </p:txBody>
      </p:sp>
      <p:sp>
        <p:nvSpPr>
          <p:cNvPr id="109" name="Rectangle 109"/>
          <p:cNvSpPr/>
          <p:nvPr/>
        </p:nvSpPr>
        <p:spPr>
          <a:xfrm>
            <a:off x="807376" y="1496733"/>
            <a:ext cx="2073003" cy="4134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70" b="1" dirty="0">
                <a:solidFill>
                  <a:schemeClr val="accent5"/>
                </a:solidFill>
                <a:latin typeface="Segoe Print" panose="02000600000000000000" pitchFamily="2" charset="0"/>
              </a:rPr>
              <a:t>ESCI DA SCUOLA E V</a:t>
            </a:r>
            <a:r>
              <a:rPr lang="en-US" sz="1270" b="1" spc="-10" dirty="0">
                <a:solidFill>
                  <a:schemeClr val="accent5"/>
                </a:solidFill>
                <a:latin typeface="Segoe Print" panose="02000600000000000000" pitchFamily="2" charset="0"/>
              </a:rPr>
              <a:t>A</a:t>
            </a:r>
            <a:r>
              <a:rPr lang="en-US" sz="1270" b="1" dirty="0">
                <a:solidFill>
                  <a:schemeClr val="accent5"/>
                </a:solidFill>
                <a:latin typeface="Segoe Print" panose="02000600000000000000" pitchFamily="2" charset="0"/>
              </a:rPr>
              <a:t>I </a:t>
            </a:r>
          </a:p>
          <a:p>
            <a:pPr marL="458509" algn="ctr">
              <a:lnSpc>
                <a:spcPts val="1671"/>
              </a:lnSpc>
            </a:pPr>
            <a:r>
              <a:rPr lang="en-US" sz="1270" b="1" dirty="0">
                <a:solidFill>
                  <a:schemeClr val="accent5"/>
                </a:solidFill>
                <a:latin typeface="Segoe Print" panose="02000600000000000000" pitchFamily="2" charset="0"/>
              </a:rPr>
              <a:t>VE</a:t>
            </a:r>
            <a:r>
              <a:rPr lang="en-US" sz="1270" b="1" spc="-10" dirty="0">
                <a:solidFill>
                  <a:schemeClr val="accent5"/>
                </a:solidFill>
                <a:latin typeface="Segoe Print" panose="02000600000000000000" pitchFamily="2" charset="0"/>
              </a:rPr>
              <a:t>R</a:t>
            </a:r>
            <a:r>
              <a:rPr lang="en-US" sz="1270" b="1" dirty="0">
                <a:solidFill>
                  <a:schemeClr val="accent5"/>
                </a:solidFill>
                <a:latin typeface="Segoe Print" panose="02000600000000000000" pitchFamily="2" charset="0"/>
              </a:rPr>
              <a:t>SO…</a:t>
            </a:r>
          </a:p>
        </p:txBody>
      </p:sp>
      <p:sp>
        <p:nvSpPr>
          <p:cNvPr id="111" name="Rectangle 111"/>
          <p:cNvSpPr/>
          <p:nvPr/>
        </p:nvSpPr>
        <p:spPr>
          <a:xfrm>
            <a:off x="3577705" y="2653584"/>
            <a:ext cx="44884" cy="1954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70" b="1" dirty="0">
                <a:solidFill>
                  <a:srgbClr val="002060"/>
                </a:solidFill>
                <a:latin typeface="Calibri-Bold"/>
              </a:rPr>
              <a:t> </a:t>
            </a:r>
          </a:p>
        </p:txBody>
      </p:sp>
      <p:sp>
        <p:nvSpPr>
          <p:cNvPr id="112" name="Rectangle 112"/>
          <p:cNvSpPr/>
          <p:nvPr/>
        </p:nvSpPr>
        <p:spPr>
          <a:xfrm>
            <a:off x="9113512" y="1755075"/>
            <a:ext cx="2192909" cy="1954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70" b="1" dirty="0">
                <a:solidFill>
                  <a:schemeClr val="accent5"/>
                </a:solidFill>
                <a:latin typeface="Segoe Print" panose="02000600000000000000" pitchFamily="2" charset="0"/>
              </a:rPr>
              <a:t>…PIAZZA SANT’ERASMO </a:t>
            </a:r>
          </a:p>
        </p:txBody>
      </p:sp>
      <p:sp>
        <p:nvSpPr>
          <p:cNvPr id="113" name="Rectangle 113"/>
          <p:cNvSpPr/>
          <p:nvPr/>
        </p:nvSpPr>
        <p:spPr>
          <a:xfrm>
            <a:off x="774338" y="4723221"/>
            <a:ext cx="2301912" cy="4134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70" b="1" dirty="0">
                <a:solidFill>
                  <a:schemeClr val="accent5"/>
                </a:solidFill>
                <a:latin typeface="Segoe Print" panose="02000600000000000000" pitchFamily="2" charset="0"/>
              </a:rPr>
              <a:t>SCENDI A DESTRA DELLA </a:t>
            </a:r>
          </a:p>
          <a:p>
            <a:pPr marL="534534" algn="ctr">
              <a:lnSpc>
                <a:spcPts val="1686"/>
              </a:lnSpc>
            </a:pPr>
            <a:r>
              <a:rPr lang="en-US" sz="1270" b="1" dirty="0">
                <a:solidFill>
                  <a:schemeClr val="accent5"/>
                </a:solidFill>
                <a:latin typeface="Segoe Print" panose="02000600000000000000" pitchFamily="2" charset="0"/>
              </a:rPr>
              <a:t>TORRE… </a:t>
            </a:r>
          </a:p>
        </p:txBody>
      </p:sp>
      <p:sp>
        <p:nvSpPr>
          <p:cNvPr id="114" name="Rectangle 114"/>
          <p:cNvSpPr/>
          <p:nvPr/>
        </p:nvSpPr>
        <p:spPr>
          <a:xfrm>
            <a:off x="8960435" y="4902974"/>
            <a:ext cx="1466748" cy="1954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70" b="1" dirty="0">
                <a:solidFill>
                  <a:schemeClr val="accent5"/>
                </a:solidFill>
                <a:latin typeface="Segoe Print" panose="02000600000000000000" pitchFamily="2" charset="0"/>
              </a:rPr>
              <a:t>…E VAI FINO A… </a:t>
            </a:r>
          </a:p>
        </p:txBody>
      </p:sp>
    </p:spTree>
    <p:extLst>
      <p:ext uri="{BB962C8B-B14F-4D97-AF65-F5344CB8AC3E}">
        <p14:creationId xmlns:p14="http://schemas.microsoft.com/office/powerpoint/2010/main" xmlns="" val="38950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2" grpId="0"/>
      <p:bldP spid="113" grpId="0"/>
      <p:bldP spid="1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450421" y="414678"/>
            <a:ext cx="5289429" cy="5365452"/>
          </a:xfrm>
          <a:prstGeom prst="rect">
            <a:avLst/>
          </a:prstGeom>
          <a:noFill/>
          <a:extLst/>
        </p:spPr>
      </p:pic>
      <p:sp>
        <p:nvSpPr>
          <p:cNvPr id="101" name="Freeform 101"/>
          <p:cNvSpPr/>
          <p:nvPr/>
        </p:nvSpPr>
        <p:spPr>
          <a:xfrm>
            <a:off x="1386255" y="569605"/>
            <a:ext cx="1848766" cy="561541"/>
          </a:xfrm>
          <a:custGeom>
            <a:avLst/>
            <a:gdLst/>
            <a:ahLst/>
            <a:cxnLst/>
            <a:rect l="0" t="0" r="0" b="0"/>
            <a:pathLst>
              <a:path w="2038350" h="619125">
                <a:moveTo>
                  <a:pt x="0" y="619125"/>
                </a:moveTo>
                <a:lnTo>
                  <a:pt x="2038350" y="619125"/>
                </a:lnTo>
                <a:lnTo>
                  <a:pt x="2038350" y="0"/>
                </a:lnTo>
                <a:lnTo>
                  <a:pt x="0" y="0"/>
                </a:lnTo>
                <a:lnTo>
                  <a:pt x="0" y="619125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" name="Freeform 102"/>
          <p:cNvSpPr/>
          <p:nvPr/>
        </p:nvSpPr>
        <p:spPr>
          <a:xfrm>
            <a:off x="8902266" y="5277911"/>
            <a:ext cx="1848766" cy="561541"/>
          </a:xfrm>
          <a:custGeom>
            <a:avLst/>
            <a:gdLst/>
            <a:ahLst/>
            <a:cxnLst/>
            <a:rect l="0" t="0" r="0" b="0"/>
            <a:pathLst>
              <a:path w="2038350" h="619125">
                <a:moveTo>
                  <a:pt x="0" y="619125"/>
                </a:moveTo>
                <a:lnTo>
                  <a:pt x="2038350" y="619125"/>
                </a:lnTo>
                <a:lnTo>
                  <a:pt x="2038350" y="0"/>
                </a:lnTo>
                <a:lnTo>
                  <a:pt x="0" y="0"/>
                </a:lnTo>
                <a:lnTo>
                  <a:pt x="0" y="619125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" name="Freeform 103"/>
          <p:cNvSpPr/>
          <p:nvPr/>
        </p:nvSpPr>
        <p:spPr>
          <a:xfrm>
            <a:off x="1386255" y="3247724"/>
            <a:ext cx="1848766" cy="561541"/>
          </a:xfrm>
          <a:custGeom>
            <a:avLst/>
            <a:gdLst/>
            <a:ahLst/>
            <a:cxnLst/>
            <a:rect l="0" t="0" r="0" b="0"/>
            <a:pathLst>
              <a:path w="2038350" h="619125">
                <a:moveTo>
                  <a:pt x="0" y="619125"/>
                </a:moveTo>
                <a:lnTo>
                  <a:pt x="2038350" y="619125"/>
                </a:lnTo>
                <a:lnTo>
                  <a:pt x="2038350" y="0"/>
                </a:lnTo>
                <a:lnTo>
                  <a:pt x="0" y="0"/>
                </a:lnTo>
                <a:lnTo>
                  <a:pt x="0" y="619125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4" name="Freeform 104"/>
          <p:cNvSpPr/>
          <p:nvPr/>
        </p:nvSpPr>
        <p:spPr>
          <a:xfrm>
            <a:off x="8945461" y="2617070"/>
            <a:ext cx="1848766" cy="561541"/>
          </a:xfrm>
          <a:custGeom>
            <a:avLst/>
            <a:gdLst/>
            <a:ahLst/>
            <a:cxnLst/>
            <a:rect l="0" t="0" r="0" b="0"/>
            <a:pathLst>
              <a:path w="2038350" h="619125">
                <a:moveTo>
                  <a:pt x="0" y="619125"/>
                </a:moveTo>
                <a:lnTo>
                  <a:pt x="2038350" y="619125"/>
                </a:lnTo>
                <a:lnTo>
                  <a:pt x="2038350" y="0"/>
                </a:lnTo>
                <a:lnTo>
                  <a:pt x="0" y="0"/>
                </a:lnTo>
                <a:lnTo>
                  <a:pt x="0" y="619125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" name="Rectangle 105"/>
          <p:cNvSpPr/>
          <p:nvPr/>
        </p:nvSpPr>
        <p:spPr>
          <a:xfrm>
            <a:off x="8741578" y="5617715"/>
            <a:ext cx="48090" cy="2094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361" b="1" dirty="0">
                <a:latin typeface="Calibri-Bold"/>
              </a:rPr>
              <a:t> </a:t>
            </a:r>
          </a:p>
        </p:txBody>
      </p:sp>
      <p:sp>
        <p:nvSpPr>
          <p:cNvPr id="107" name="Rectangle 107"/>
          <p:cNvSpPr/>
          <p:nvPr/>
        </p:nvSpPr>
        <p:spPr>
          <a:xfrm>
            <a:off x="6096288" y="5892150"/>
            <a:ext cx="48090" cy="2094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361" b="1" dirty="0">
                <a:latin typeface="Calibri-Bold"/>
              </a:rPr>
              <a:t> </a:t>
            </a:r>
          </a:p>
        </p:txBody>
      </p:sp>
      <p:sp>
        <p:nvSpPr>
          <p:cNvPr id="108" name="Rectangle 108"/>
          <p:cNvSpPr/>
          <p:nvPr/>
        </p:nvSpPr>
        <p:spPr>
          <a:xfrm>
            <a:off x="1662706" y="6212372"/>
            <a:ext cx="48090" cy="20941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361" b="1" dirty="0">
                <a:solidFill>
                  <a:srgbClr val="00B050"/>
                </a:solidFill>
                <a:latin typeface="Calibri-Bold"/>
              </a:rPr>
              <a:t> </a:t>
            </a:r>
          </a:p>
        </p:txBody>
      </p:sp>
      <p:sp>
        <p:nvSpPr>
          <p:cNvPr id="109" name="Rectangle 109"/>
          <p:cNvSpPr/>
          <p:nvPr/>
        </p:nvSpPr>
        <p:spPr>
          <a:xfrm>
            <a:off x="1138470" y="1307578"/>
            <a:ext cx="2027799" cy="4134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70" b="1" dirty="0">
                <a:solidFill>
                  <a:srgbClr val="C00000"/>
                </a:solidFill>
                <a:latin typeface="Segoe Print" panose="02000600000000000000" pitchFamily="2" charset="0"/>
              </a:rPr>
              <a:t>…VIA MAMURRA, GIRA </a:t>
            </a:r>
          </a:p>
          <a:p>
            <a:pPr marL="292579">
              <a:lnSpc>
                <a:spcPts val="1669"/>
              </a:lnSpc>
            </a:pPr>
            <a:r>
              <a:rPr lang="en-US" sz="1270" b="1" dirty="0">
                <a:solidFill>
                  <a:srgbClr val="C00000"/>
                </a:solidFill>
                <a:latin typeface="Segoe Print" panose="02000600000000000000" pitchFamily="2" charset="0"/>
              </a:rPr>
              <a:t>A SINISTRA E… </a:t>
            </a:r>
          </a:p>
        </p:txBody>
      </p:sp>
      <p:sp>
        <p:nvSpPr>
          <p:cNvPr id="111" name="Rectangle 111"/>
          <p:cNvSpPr/>
          <p:nvPr/>
        </p:nvSpPr>
        <p:spPr>
          <a:xfrm>
            <a:off x="9449888" y="4597371"/>
            <a:ext cx="1566134" cy="4520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61265"/>
            <a:r>
              <a:rPr lang="en-US" sz="1500" b="1" dirty="0">
                <a:solidFill>
                  <a:srgbClr val="C00000"/>
                </a:solidFill>
                <a:latin typeface="Segoe Print" panose="02000600000000000000" pitchFamily="2" charset="0"/>
              </a:rPr>
              <a:t>…I SERVIZI </a:t>
            </a:r>
          </a:p>
          <a:p>
            <a:pPr>
              <a:lnSpc>
                <a:spcPts val="1669"/>
              </a:lnSpc>
            </a:pPr>
            <a:r>
              <a:rPr lang="en-US" sz="1500" b="1" dirty="0">
                <a:solidFill>
                  <a:srgbClr val="C00000"/>
                </a:solidFill>
                <a:latin typeface="Segoe Print" panose="02000600000000000000" pitchFamily="2" charset="0"/>
              </a:rPr>
              <a:t>DEMOGRAFICI! </a:t>
            </a:r>
          </a:p>
        </p:txBody>
      </p:sp>
      <p:sp>
        <p:nvSpPr>
          <p:cNvPr id="112" name="Rectangle 112"/>
          <p:cNvSpPr/>
          <p:nvPr/>
        </p:nvSpPr>
        <p:spPr>
          <a:xfrm>
            <a:off x="1295371" y="4390648"/>
            <a:ext cx="1716817" cy="41344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70" b="1" dirty="0">
                <a:solidFill>
                  <a:srgbClr val="C00000"/>
                </a:solidFill>
                <a:latin typeface="Segoe Print" panose="02000600000000000000" pitchFamily="2" charset="0"/>
              </a:rPr>
              <a:t>ALLA TUA DESTRA </a:t>
            </a:r>
          </a:p>
          <a:p>
            <a:pPr marL="338943" algn="ctr">
              <a:lnSpc>
                <a:spcPts val="1668"/>
              </a:lnSpc>
            </a:pPr>
            <a:r>
              <a:rPr lang="en-US" sz="1270" b="1" dirty="0">
                <a:solidFill>
                  <a:srgbClr val="C00000"/>
                </a:solidFill>
                <a:latin typeface="Segoe Print" panose="02000600000000000000" pitchFamily="2" charset="0"/>
              </a:rPr>
              <a:t>TROVI… </a:t>
            </a:r>
          </a:p>
        </p:txBody>
      </p:sp>
      <p:sp>
        <p:nvSpPr>
          <p:cNvPr id="113" name="Rectangle 113"/>
          <p:cNvSpPr/>
          <p:nvPr/>
        </p:nvSpPr>
        <p:spPr>
          <a:xfrm>
            <a:off x="9254922" y="1550786"/>
            <a:ext cx="1835439" cy="19543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70" b="1" dirty="0">
                <a:solidFill>
                  <a:srgbClr val="C00000"/>
                </a:solidFill>
                <a:latin typeface="Segoe Print" panose="02000600000000000000" pitchFamily="2" charset="0"/>
              </a:rPr>
              <a:t>…VAI SOTTO L’ARCO </a:t>
            </a:r>
          </a:p>
        </p:txBody>
      </p:sp>
    </p:spTree>
    <p:extLst>
      <p:ext uri="{BB962C8B-B14F-4D97-AF65-F5344CB8AC3E}">
        <p14:creationId xmlns:p14="http://schemas.microsoft.com/office/powerpoint/2010/main" xmlns="" val="343062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1" grpId="0"/>
      <p:bldP spid="1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12192000" cy="4438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spc="1000" dirty="0" smtClean="0">
                <a:latin typeface="Tw Cen MT" panose="020B0602020104020603" pitchFamily="34" charset="0"/>
              </a:rPr>
              <a:t>VISITA ALL’ANAGRAFE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9232778" y="6526073"/>
            <a:ext cx="37670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spc="600" dirty="0" smtClean="0">
                <a:solidFill>
                  <a:schemeClr val="bg1"/>
                </a:solidFill>
                <a:latin typeface="Tw Cen MT" panose="020B0602020104020603" pitchFamily="34" charset="0"/>
              </a:rPr>
              <a:t>019</a:t>
            </a:r>
            <a:endParaRPr lang="it-IT" b="1" spc="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-1" y="6447099"/>
            <a:ext cx="12192000" cy="4109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smtClean="0"/>
              <a:t>                            </a:t>
            </a:r>
            <a:r>
              <a:rPr lang="it-IT" b="1" spc="1000" dirty="0" smtClean="0">
                <a:latin typeface="Tw Cen MT" panose="020B0602020104020603" pitchFamily="34" charset="0"/>
              </a:rPr>
              <a:t>INSIEME </a:t>
            </a:r>
            <a:r>
              <a:rPr lang="it-IT" b="1" spc="1000" dirty="0">
                <a:latin typeface="Tw Cen MT" panose="020B0602020104020603" pitchFamily="34" charset="0"/>
              </a:rPr>
              <a:t>IMMIGRATI IN </a:t>
            </a:r>
            <a:r>
              <a:rPr lang="it-IT" b="1" spc="1000" dirty="0" smtClean="0">
                <a:latin typeface="Tw Cen MT" panose="020B0602020104020603" pitchFamily="34" charset="0"/>
              </a:rPr>
              <a:t>ITALIA    -13 MARZO 2019</a:t>
            </a:r>
            <a:endParaRPr lang="it-IT" b="1" spc="1000" dirty="0">
              <a:latin typeface="Tw Cen MT" panose="020B0602020104020603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51" y="6409188"/>
            <a:ext cx="794051" cy="44881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985236" y="1002241"/>
            <a:ext cx="10484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COSÌ TROVERANNO IL PERCORSO DA SOLI…</a:t>
            </a:r>
            <a:endParaRPr lang="it-IT" sz="3200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114" y="1652797"/>
            <a:ext cx="2476318" cy="33017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77698">
            <a:off x="2192987" y="3657206"/>
            <a:ext cx="2002889" cy="26705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6971" y="1903445"/>
            <a:ext cx="2921625" cy="389549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361956">
            <a:off x="7949952" y="2145374"/>
            <a:ext cx="2621631" cy="34955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46553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227022" y="1534139"/>
            <a:ext cx="4029423" cy="4632765"/>
          </a:xfrm>
          <a:prstGeom prst="rect">
            <a:avLst/>
          </a:prstGeom>
          <a:noFill/>
          <a:extLst/>
        </p:spPr>
      </p:pic>
      <p:sp>
        <p:nvSpPr>
          <p:cNvPr id="102" name="Freeform 102"/>
          <p:cNvSpPr/>
          <p:nvPr/>
        </p:nvSpPr>
        <p:spPr>
          <a:xfrm>
            <a:off x="4035239" y="1057358"/>
            <a:ext cx="1307644" cy="397181"/>
          </a:xfrm>
          <a:custGeom>
            <a:avLst/>
            <a:gdLst/>
            <a:ahLst/>
            <a:cxnLst/>
            <a:rect l="0" t="0" r="0" b="0"/>
            <a:pathLst>
              <a:path w="2038350" h="619125">
                <a:moveTo>
                  <a:pt x="0" y="619125"/>
                </a:moveTo>
                <a:lnTo>
                  <a:pt x="2038350" y="619125"/>
                </a:lnTo>
                <a:lnTo>
                  <a:pt x="2038350" y="0"/>
                </a:lnTo>
                <a:lnTo>
                  <a:pt x="0" y="0"/>
                </a:lnTo>
                <a:lnTo>
                  <a:pt x="0" y="619125"/>
                </a:lnTo>
                <a:close/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" name="Rectangle 103"/>
          <p:cNvSpPr/>
          <p:nvPr/>
        </p:nvSpPr>
        <p:spPr>
          <a:xfrm>
            <a:off x="1455576" y="375840"/>
            <a:ext cx="9302861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  <a:latin typeface="Segoe Print" panose="02000600000000000000" pitchFamily="2" charset="0"/>
              </a:rPr>
              <a:t>IL PERCORSO NEGLI UFFICI </a:t>
            </a:r>
            <a:r>
              <a:rPr lang="en-US" sz="2800" b="1" dirty="0">
                <a:solidFill>
                  <a:srgbClr val="00B050"/>
                </a:solidFill>
                <a:latin typeface="Segoe Print" panose="02000600000000000000" pitchFamily="2" charset="0"/>
              </a:rPr>
              <a:t>DEI SERVIZI DEMOGRAFICI </a:t>
            </a:r>
          </a:p>
        </p:txBody>
      </p:sp>
      <p:sp>
        <p:nvSpPr>
          <p:cNvPr id="105" name="Rectangle 105"/>
          <p:cNvSpPr/>
          <p:nvPr/>
        </p:nvSpPr>
        <p:spPr>
          <a:xfrm>
            <a:off x="6096102" y="521183"/>
            <a:ext cx="33664" cy="1480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62" b="1" dirty="0">
                <a:solidFill>
                  <a:srgbClr val="00B050"/>
                </a:solidFill>
                <a:latin typeface="Calibri-Bold"/>
              </a:rPr>
              <a:t> </a:t>
            </a:r>
          </a:p>
        </p:txBody>
      </p:sp>
      <p:sp>
        <p:nvSpPr>
          <p:cNvPr id="106" name="Rectangle 106"/>
          <p:cNvSpPr/>
          <p:nvPr/>
        </p:nvSpPr>
        <p:spPr>
          <a:xfrm>
            <a:off x="6096102" y="747760"/>
            <a:ext cx="33664" cy="1480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62" b="1" dirty="0">
                <a:solidFill>
                  <a:srgbClr val="00B050"/>
                </a:solidFill>
                <a:latin typeface="Calibri-Bold"/>
              </a:rPr>
              <a:t> </a:t>
            </a:r>
          </a:p>
        </p:txBody>
      </p:sp>
      <p:sp>
        <p:nvSpPr>
          <p:cNvPr id="107" name="Rectangle 107"/>
          <p:cNvSpPr/>
          <p:nvPr/>
        </p:nvSpPr>
        <p:spPr>
          <a:xfrm>
            <a:off x="6096102" y="972626"/>
            <a:ext cx="33664" cy="1480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62" b="1" dirty="0">
                <a:solidFill>
                  <a:srgbClr val="00B050"/>
                </a:solidFill>
                <a:latin typeface="Calibri-Bold"/>
              </a:rPr>
              <a:t> </a:t>
            </a:r>
          </a:p>
        </p:txBody>
      </p:sp>
      <p:sp>
        <p:nvSpPr>
          <p:cNvPr id="108" name="Rectangle 108"/>
          <p:cNvSpPr/>
          <p:nvPr/>
        </p:nvSpPr>
        <p:spPr>
          <a:xfrm>
            <a:off x="6096102" y="1199039"/>
            <a:ext cx="33664" cy="1480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62" b="1" dirty="0">
                <a:solidFill>
                  <a:srgbClr val="00B050"/>
                </a:solidFill>
                <a:latin typeface="Calibri-Bold"/>
              </a:rPr>
              <a:t> </a:t>
            </a:r>
          </a:p>
        </p:txBody>
      </p:sp>
      <p:sp>
        <p:nvSpPr>
          <p:cNvPr id="109" name="Rectangle 109"/>
          <p:cNvSpPr/>
          <p:nvPr/>
        </p:nvSpPr>
        <p:spPr>
          <a:xfrm>
            <a:off x="7752043" y="5293308"/>
            <a:ext cx="33664" cy="1480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62" b="1" dirty="0">
                <a:latin typeface="Calibri-Bold"/>
              </a:rPr>
              <a:t> </a:t>
            </a:r>
          </a:p>
        </p:txBody>
      </p:sp>
      <p:sp>
        <p:nvSpPr>
          <p:cNvPr id="110" name="Rectangle 110"/>
          <p:cNvSpPr/>
          <p:nvPr/>
        </p:nvSpPr>
        <p:spPr>
          <a:xfrm>
            <a:off x="3963950" y="5487214"/>
            <a:ext cx="33664" cy="1480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62" b="1" dirty="0">
                <a:solidFill>
                  <a:srgbClr val="00B050"/>
                </a:solidFill>
                <a:latin typeface="Calibri-Bold"/>
              </a:rPr>
              <a:t> </a:t>
            </a:r>
          </a:p>
        </p:txBody>
      </p:sp>
      <p:sp>
        <p:nvSpPr>
          <p:cNvPr id="111" name="Rectangle 111"/>
          <p:cNvSpPr/>
          <p:nvPr/>
        </p:nvSpPr>
        <p:spPr>
          <a:xfrm>
            <a:off x="9282400" y="4900618"/>
            <a:ext cx="2274662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Segoe Print" panose="02000600000000000000" pitchFamily="2" charset="0"/>
              </a:rPr>
              <a:t>INGRESSO UFFICI  </a:t>
            </a:r>
          </a:p>
        </p:txBody>
      </p:sp>
      <p:sp>
        <p:nvSpPr>
          <p:cNvPr id="112" name="Rectangle 112"/>
          <p:cNvSpPr/>
          <p:nvPr/>
        </p:nvSpPr>
        <p:spPr>
          <a:xfrm>
            <a:off x="6096102" y="5940409"/>
            <a:ext cx="33664" cy="1480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62" b="1" dirty="0">
                <a:solidFill>
                  <a:srgbClr val="00B0F0"/>
                </a:solidFill>
                <a:latin typeface="Calibri-Bold"/>
              </a:rPr>
              <a:t> </a:t>
            </a:r>
          </a:p>
        </p:txBody>
      </p:sp>
      <p:sp>
        <p:nvSpPr>
          <p:cNvPr id="113" name="Rectangle 113"/>
          <p:cNvSpPr/>
          <p:nvPr/>
        </p:nvSpPr>
        <p:spPr>
          <a:xfrm>
            <a:off x="6096102" y="6166904"/>
            <a:ext cx="33664" cy="1480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62" b="1" dirty="0">
                <a:solidFill>
                  <a:srgbClr val="00B0F0"/>
                </a:solidFill>
                <a:latin typeface="Calibri-Bold"/>
              </a:rPr>
              <a:t> </a:t>
            </a:r>
          </a:p>
        </p:txBody>
      </p:sp>
      <p:sp>
        <p:nvSpPr>
          <p:cNvPr id="114" name="Rectangle 114"/>
          <p:cNvSpPr/>
          <p:nvPr/>
        </p:nvSpPr>
        <p:spPr>
          <a:xfrm>
            <a:off x="6096102" y="6391770"/>
            <a:ext cx="33664" cy="1480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62" b="1" dirty="0">
                <a:solidFill>
                  <a:srgbClr val="00B0F0"/>
                </a:solidFill>
                <a:latin typeface="Calibri-Bold"/>
              </a:rPr>
              <a:t> </a:t>
            </a:r>
          </a:p>
        </p:txBody>
      </p:sp>
      <p:sp>
        <p:nvSpPr>
          <p:cNvPr id="115" name="Rectangle 115"/>
          <p:cNvSpPr/>
          <p:nvPr/>
        </p:nvSpPr>
        <p:spPr>
          <a:xfrm>
            <a:off x="467347" y="1718753"/>
            <a:ext cx="3152210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Segoe Print" panose="02000600000000000000" pitchFamily="2" charset="0"/>
              </a:rPr>
              <a:t>ORARI APE</a:t>
            </a:r>
            <a:r>
              <a:rPr lang="en-US" b="1" spc="-7" dirty="0">
                <a:solidFill>
                  <a:srgbClr val="C00000"/>
                </a:solidFill>
                <a:latin typeface="Segoe Print" panose="02000600000000000000" pitchFamily="2" charset="0"/>
              </a:rPr>
              <a:t>R</a:t>
            </a:r>
            <a:r>
              <a:rPr lang="en-US" b="1" dirty="0">
                <a:solidFill>
                  <a:srgbClr val="C00000"/>
                </a:solidFill>
                <a:latin typeface="Segoe Print" panose="02000600000000000000" pitchFamily="2" charset="0"/>
              </a:rPr>
              <a:t>TURA UFFICI </a:t>
            </a:r>
          </a:p>
        </p:txBody>
      </p:sp>
    </p:spTree>
    <p:extLst>
      <p:ext uri="{BB962C8B-B14F-4D97-AF65-F5344CB8AC3E}">
        <p14:creationId xmlns:p14="http://schemas.microsoft.com/office/powerpoint/2010/main" xmlns="" val="212277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11" grpId="0"/>
      <p:bldP spid="1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02519" y="1564837"/>
            <a:ext cx="3015227" cy="2280629"/>
          </a:xfrm>
          <a:prstGeom prst="rect">
            <a:avLst/>
          </a:prstGeom>
          <a:noFill/>
          <a:extLst/>
        </p:spPr>
      </p:pic>
      <p:pic>
        <p:nvPicPr>
          <p:cNvPr id="101" name="Picture 10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098801" y="1331876"/>
            <a:ext cx="2655853" cy="2894606"/>
          </a:xfrm>
          <a:prstGeom prst="rect">
            <a:avLst/>
          </a:prstGeom>
          <a:noFill/>
          <a:ln>
            <a:solidFill>
              <a:schemeClr val="accent1"/>
            </a:solidFill>
          </a:ln>
          <a:extLst/>
        </p:spPr>
      </p:pic>
      <p:pic>
        <p:nvPicPr>
          <p:cNvPr id="102" name="Picture 10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963950" y="2087193"/>
            <a:ext cx="4279483" cy="3537857"/>
          </a:xfrm>
          <a:prstGeom prst="rect">
            <a:avLst/>
          </a:prstGeom>
          <a:noFill/>
          <a:extLst/>
        </p:spPr>
      </p:pic>
      <p:sp>
        <p:nvSpPr>
          <p:cNvPr id="103" name="Rectangle 103"/>
          <p:cNvSpPr/>
          <p:nvPr/>
        </p:nvSpPr>
        <p:spPr>
          <a:xfrm>
            <a:off x="3317746" y="547572"/>
            <a:ext cx="5624040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  <a:latin typeface="Segoe Print" panose="02000600000000000000" pitchFamily="2" charset="0"/>
              </a:rPr>
              <a:t>UFFICIO </a:t>
            </a:r>
            <a:r>
              <a:rPr lang="en-US" sz="3200" b="1" dirty="0" smtClean="0">
                <a:solidFill>
                  <a:srgbClr val="00B0F0"/>
                </a:solidFill>
                <a:latin typeface="Segoe Print" panose="02000600000000000000" pitchFamily="2" charset="0"/>
              </a:rPr>
              <a:t>DI ST</a:t>
            </a:r>
            <a:r>
              <a:rPr lang="en-US" sz="3200" b="1" spc="-7" dirty="0" smtClean="0">
                <a:solidFill>
                  <a:srgbClr val="00B0F0"/>
                </a:solidFill>
                <a:latin typeface="Segoe Print" panose="02000600000000000000" pitchFamily="2" charset="0"/>
              </a:rPr>
              <a:t>A</a:t>
            </a:r>
            <a:r>
              <a:rPr lang="en-US" sz="3200" b="1" dirty="0" smtClean="0">
                <a:solidFill>
                  <a:srgbClr val="00B0F0"/>
                </a:solidFill>
                <a:latin typeface="Segoe Print" panose="02000600000000000000" pitchFamily="2" charset="0"/>
              </a:rPr>
              <a:t>TO </a:t>
            </a:r>
            <a:r>
              <a:rPr lang="en-US" sz="3200" b="1" dirty="0">
                <a:solidFill>
                  <a:srgbClr val="00B0F0"/>
                </a:solidFill>
                <a:latin typeface="Segoe Print" panose="02000600000000000000" pitchFamily="2" charset="0"/>
              </a:rPr>
              <a:t>CIVILE </a:t>
            </a:r>
          </a:p>
        </p:txBody>
      </p:sp>
      <p:sp>
        <p:nvSpPr>
          <p:cNvPr id="105" name="Rectangle 105"/>
          <p:cNvSpPr/>
          <p:nvPr/>
        </p:nvSpPr>
        <p:spPr>
          <a:xfrm>
            <a:off x="6096102" y="521183"/>
            <a:ext cx="33664" cy="1480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62" b="1" dirty="0">
                <a:latin typeface="Calibri-Bold"/>
              </a:rPr>
              <a:t> </a:t>
            </a:r>
          </a:p>
        </p:txBody>
      </p:sp>
      <p:sp>
        <p:nvSpPr>
          <p:cNvPr id="106" name="Rectangle 106"/>
          <p:cNvSpPr/>
          <p:nvPr/>
        </p:nvSpPr>
        <p:spPr>
          <a:xfrm>
            <a:off x="6096102" y="747760"/>
            <a:ext cx="33664" cy="1480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62" b="1" dirty="0">
                <a:latin typeface="Calibri-Bold"/>
              </a:rPr>
              <a:t> </a:t>
            </a:r>
          </a:p>
        </p:txBody>
      </p:sp>
      <p:sp>
        <p:nvSpPr>
          <p:cNvPr id="107" name="Rectangle 107"/>
          <p:cNvSpPr/>
          <p:nvPr/>
        </p:nvSpPr>
        <p:spPr>
          <a:xfrm>
            <a:off x="6363334" y="2509616"/>
            <a:ext cx="1666162" cy="1480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1617026" algn="l"/>
              </a:tabLst>
            </a:pPr>
            <a:r>
              <a:rPr lang="en-US" sz="962" b="1" dirty="0">
                <a:latin typeface="Calibri-Bold"/>
              </a:rPr>
              <a:t> 	 </a:t>
            </a:r>
          </a:p>
        </p:txBody>
      </p:sp>
      <p:sp>
        <p:nvSpPr>
          <p:cNvPr id="108" name="Rectangle 108"/>
          <p:cNvSpPr/>
          <p:nvPr/>
        </p:nvSpPr>
        <p:spPr>
          <a:xfrm>
            <a:off x="6096102" y="2705152"/>
            <a:ext cx="33664" cy="1480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62" b="1" dirty="0">
                <a:latin typeface="Calibri-Bold"/>
              </a:rPr>
              <a:t> </a:t>
            </a:r>
          </a:p>
        </p:txBody>
      </p:sp>
      <p:sp>
        <p:nvSpPr>
          <p:cNvPr id="109" name="Rectangle 109"/>
          <p:cNvSpPr/>
          <p:nvPr/>
        </p:nvSpPr>
        <p:spPr>
          <a:xfrm>
            <a:off x="6096102" y="2930017"/>
            <a:ext cx="33664" cy="1480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62" b="1" dirty="0">
                <a:latin typeface="Calibri-Bold"/>
              </a:rPr>
              <a:t> </a:t>
            </a:r>
          </a:p>
        </p:txBody>
      </p:sp>
      <p:sp>
        <p:nvSpPr>
          <p:cNvPr id="110" name="Rectangle 110"/>
          <p:cNvSpPr/>
          <p:nvPr/>
        </p:nvSpPr>
        <p:spPr>
          <a:xfrm>
            <a:off x="7657534" y="5619201"/>
            <a:ext cx="33664" cy="1480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62" b="1" dirty="0">
                <a:latin typeface="Calibri-Bold"/>
              </a:rPr>
              <a:t> </a:t>
            </a:r>
          </a:p>
        </p:txBody>
      </p:sp>
      <p:sp>
        <p:nvSpPr>
          <p:cNvPr id="111" name="Rectangle 111"/>
          <p:cNvSpPr/>
          <p:nvPr/>
        </p:nvSpPr>
        <p:spPr>
          <a:xfrm>
            <a:off x="6096102" y="5813514"/>
            <a:ext cx="36870" cy="1578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26" b="1" dirty="0">
                <a:solidFill>
                  <a:srgbClr val="FFC000"/>
                </a:solidFill>
                <a:latin typeface="Calibri-Bold"/>
              </a:rPr>
              <a:t> </a:t>
            </a:r>
          </a:p>
        </p:txBody>
      </p:sp>
      <p:sp>
        <p:nvSpPr>
          <p:cNvPr id="112" name="Rectangle 112"/>
          <p:cNvSpPr/>
          <p:nvPr/>
        </p:nvSpPr>
        <p:spPr>
          <a:xfrm>
            <a:off x="6096102" y="6049990"/>
            <a:ext cx="36870" cy="1578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26" b="1" dirty="0">
                <a:solidFill>
                  <a:srgbClr val="FFC000"/>
                </a:solidFill>
                <a:latin typeface="Calibri-Bold"/>
              </a:rPr>
              <a:t> </a:t>
            </a:r>
          </a:p>
        </p:txBody>
      </p:sp>
      <p:sp>
        <p:nvSpPr>
          <p:cNvPr id="113" name="Rectangle 113"/>
          <p:cNvSpPr/>
          <p:nvPr/>
        </p:nvSpPr>
        <p:spPr>
          <a:xfrm>
            <a:off x="3963950" y="6287892"/>
            <a:ext cx="36870" cy="15786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026" b="1" dirty="0">
                <a:solidFill>
                  <a:srgbClr val="FFC000"/>
                </a:solidFill>
                <a:latin typeface="Calibri-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14928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00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315477" y="1296955"/>
            <a:ext cx="5561045" cy="5010539"/>
          </a:xfrm>
          <a:prstGeom prst="rect">
            <a:avLst/>
          </a:prstGeom>
          <a:noFill/>
          <a:extLst/>
        </p:spPr>
      </p:pic>
      <p:sp>
        <p:nvSpPr>
          <p:cNvPr id="101" name="Rectangle 101"/>
          <p:cNvSpPr/>
          <p:nvPr/>
        </p:nvSpPr>
        <p:spPr>
          <a:xfrm>
            <a:off x="4157269" y="553772"/>
            <a:ext cx="3877665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egoe Print" panose="02000600000000000000" pitchFamily="2" charset="0"/>
              </a:rPr>
              <a:t>UFFICIO ANAGRAFE </a:t>
            </a:r>
          </a:p>
        </p:txBody>
      </p:sp>
      <p:sp>
        <p:nvSpPr>
          <p:cNvPr id="103" name="Rectangle 103"/>
          <p:cNvSpPr/>
          <p:nvPr/>
        </p:nvSpPr>
        <p:spPr>
          <a:xfrm>
            <a:off x="6096102" y="553772"/>
            <a:ext cx="33664" cy="1480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62" b="1" dirty="0">
                <a:solidFill>
                  <a:srgbClr val="FF0000"/>
                </a:solidFill>
                <a:latin typeface="Calibri-Bold"/>
              </a:rPr>
              <a:t> </a:t>
            </a:r>
          </a:p>
        </p:txBody>
      </p:sp>
      <p:sp>
        <p:nvSpPr>
          <p:cNvPr id="104" name="Rectangle 104"/>
          <p:cNvSpPr/>
          <p:nvPr/>
        </p:nvSpPr>
        <p:spPr>
          <a:xfrm>
            <a:off x="8228091" y="4926679"/>
            <a:ext cx="33664" cy="1480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962" b="1" dirty="0">
                <a:solidFill>
                  <a:srgbClr val="FF0000"/>
                </a:solidFill>
                <a:latin typeface="Calibri-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84301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503</Words>
  <Application>Microsoft Office PowerPoint</Application>
  <PresentationFormat>Personalizzato</PresentationFormat>
  <Paragraphs>159</Paragraphs>
  <Slides>22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Maria Grossi</dc:creator>
  <cp:lastModifiedBy>Scuolemigranti</cp:lastModifiedBy>
  <cp:revision>32</cp:revision>
  <dcterms:created xsi:type="dcterms:W3CDTF">2019-03-12T11:00:36Z</dcterms:created>
  <dcterms:modified xsi:type="dcterms:W3CDTF">2019-03-28T11:24:31Z</dcterms:modified>
</cp:coreProperties>
</file>