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5" r:id="rId3"/>
    <p:sldId id="258" r:id="rId4"/>
    <p:sldId id="261" r:id="rId5"/>
    <p:sldId id="276" r:id="rId6"/>
    <p:sldId id="277" r:id="rId7"/>
    <p:sldId id="283" r:id="rId8"/>
    <p:sldId id="278" r:id="rId9"/>
    <p:sldId id="279" r:id="rId10"/>
    <p:sldId id="280" r:id="rId11"/>
    <p:sldId id="268" r:id="rId12"/>
    <p:sldId id="282" r:id="rId13"/>
    <p:sldId id="284" r:id="rId14"/>
    <p:sldId id="285" r:id="rId1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EF075C-E891-44BD-9D76-0A997CD4C3B1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91CF2E-8935-4820-A231-C1B0CFC18C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8831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7DF379-A803-4B49-9BCB-EF286D431F37}" type="slidenum">
              <a:rPr lang="it-IT" alt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9B43-84E3-4BAA-8CDB-AC95CF489100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7A82-0DFA-4111-A6DE-C3153DB401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781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24724-5B25-45C3-9B8B-0B6C649CEB4B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8B54C-553E-4FB3-ACD7-025264ECC7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2685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D5D5F-0677-4167-B3CA-475DF18EAFA3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8F39F-7FC3-4B98-B7E8-6325A32EBA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51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80B2-463C-4833-B1AB-C5F316B58D72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EB1B-E70C-4C50-A23D-F58117C37F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87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031C-FD0A-4C7D-9F4C-15203E8AAC85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D6C6C-6972-4FEA-A01E-826CD95F1D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52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F6498-F793-48A3-9B7E-6BE882AC7114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7226-1F5A-431A-BAD9-DD2DA4B10E4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41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B9754-4072-40E1-B1F2-14EF3527EAF6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F3DEF-5E26-46D6-A3D5-F0287F5ACF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8453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CEE6E-7851-4EB6-96F3-0B4AF861E6E8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2D8F8-5D63-4BC4-9B71-0F628DD375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791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90D25-566A-4E6D-8203-91FB15D18D51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0EA72-0A30-469B-83B1-26922A3376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96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47428-85D5-4E4C-B281-FF2AE3C6AB44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998CC-834F-4112-B42C-CE31AE0F8F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021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50439-6F2A-4076-8675-BC6B35249E54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7F1A1-E321-4383-B5EF-4BC483932B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11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4C849C-7E2F-476F-86E4-7F51A78666FB}" type="datetimeFigureOut">
              <a:rPr lang="it-IT"/>
              <a:pPr>
                <a:defRPr/>
              </a:pPr>
              <a:t>11/10/2018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2C7716-2B3C-4827-973F-ABEC0E0470A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yruzione.i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aoamici.rizzolieducation.it/" TargetMode="External"/><Relationship Id="rId2" Type="http://schemas.openxmlformats.org/officeDocument/2006/relationships/hyperlink" Target="http://www.centrocome.it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gsm-manifesta.tumbir.com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it-IT" b="1" i="1" smtClean="0">
                <a:solidFill>
                  <a:srgbClr val="C00000"/>
                </a:solidFill>
              </a:rPr>
              <a:t>L’ITALIANO DI PROSSIMITA’ 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16013" y="3644900"/>
            <a:ext cx="6400800" cy="17526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600" b="1" dirty="0" smtClean="0">
                <a:solidFill>
                  <a:schemeClr val="tx1"/>
                </a:solidFill>
              </a:rPr>
              <a:t>Attenzioni e proposte per la lingua dell’integrazione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Graziella Favaro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12 ottobre 2018  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rgbClr val="C00000"/>
                </a:solidFill>
              </a:rPr>
              <a:t>Le otto priorità…. </a:t>
            </a:r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it-IT" altLang="it-IT" sz="2400" i="1" smtClean="0">
                <a:solidFill>
                  <a:srgbClr val="C00000"/>
                </a:solidFill>
              </a:rPr>
              <a:t>6. Le attenzioni agli apprendenti più fragili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smtClean="0"/>
              <a:t>L’ «estraneo familiare»: i percorsi di alfabetizzazione per gli apprendenti non o poco scolarizzati in L1. 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smtClean="0"/>
              <a:t>La formazione linguistica dei richiedenti asilo.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i="1" smtClean="0">
                <a:solidFill>
                  <a:srgbClr val="C00000"/>
                </a:solidFill>
              </a:rPr>
              <a:t>7. La formazione degli insegnanti e dei volontari</a:t>
            </a:r>
          </a:p>
          <a:p>
            <a:pPr marL="0" indent="0">
              <a:buFont typeface="Arial" charset="0"/>
              <a:buNone/>
            </a:pPr>
            <a:r>
              <a:rPr lang="it-IT" altLang="it-IT" sz="2400" smtClean="0"/>
              <a:t>Obbligo e bisogni di formazione. Le reti, i centri risorsa, lo scambio 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i="1" smtClean="0">
                <a:solidFill>
                  <a:srgbClr val="C00000"/>
                </a:solidFill>
              </a:rPr>
              <a:t>8. Il riconoscimento  e la valorizzazione del plurilinguismo </a:t>
            </a:r>
          </a:p>
          <a:p>
            <a:pPr marL="0" indent="0">
              <a:buFont typeface="Arial" charset="0"/>
              <a:buNone/>
            </a:pPr>
            <a:r>
              <a:rPr lang="it-IT" altLang="it-IT" sz="2400" smtClean="0"/>
              <a:t>Autobiografie linguistiche e consapevolezze  della diversità linguistica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i="1" smtClean="0">
                <a:solidFill>
                  <a:srgbClr val="C00000"/>
                </a:solidFill>
              </a:rPr>
              <a:t>La lingua è una casa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L’italiano  accompagna le tappe del cammino e diventa per grandi e piccoli </a:t>
            </a:r>
            <a:r>
              <a:rPr lang="it-IT" b="1" dirty="0" smtClean="0"/>
              <a:t>uno spazio accogliente</a:t>
            </a:r>
            <a:r>
              <a:rPr lang="it-IT" dirty="0" smtClean="0"/>
              <a:t>: una </a:t>
            </a:r>
            <a:r>
              <a:rPr lang="it-IT" i="1" dirty="0" smtClean="0"/>
              <a:t>casa che può essere </a:t>
            </a:r>
            <a:r>
              <a:rPr lang="it-IT" dirty="0" smtClean="0"/>
              <a:t>zattera, tenda, rifugio provvisorio</a:t>
            </a:r>
            <a:r>
              <a:rPr lang="it-IT" i="1" dirty="0" smtClean="0"/>
              <a:t>, </a:t>
            </a:r>
            <a:r>
              <a:rPr lang="it-IT" dirty="0" smtClean="0"/>
              <a:t>monolocale…palazzo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 smtClean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Sei passaggi nel viaggio e nella lingua/nelle lingue: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Vivere in un mondo/ dentro una lingua  e farne parte (</a:t>
            </a:r>
            <a:r>
              <a:rPr lang="it-IT" i="1" dirty="0" smtClean="0"/>
              <a:t>origine; L1)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Lasciare il proprio  mondo/la lingua madre (</a:t>
            </a:r>
            <a:r>
              <a:rPr lang="it-IT" i="1" dirty="0" smtClean="0"/>
              <a:t>perdita; nostalgia) 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Passare da un mondo all’altro/essere senza parole </a:t>
            </a:r>
            <a:r>
              <a:rPr lang="it-IT" i="1" dirty="0" smtClean="0"/>
              <a:t>(smarrimento; afasia)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Entrare nel nuovo mondo /la lingua della sopravvivenza (</a:t>
            </a:r>
            <a:r>
              <a:rPr lang="it-IT" i="1" dirty="0" smtClean="0"/>
              <a:t>prove ed errori;  prime parole e formule in L2)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Vivere nel nuovo mondo /la lingua necessaria e funzionale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(</a:t>
            </a:r>
            <a:r>
              <a:rPr lang="it-IT" i="1" dirty="0" smtClean="0"/>
              <a:t>la lingua strumento e relazione)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Far parte e sentirsi parte di questo nuovo mondo /le lingue per dirsi </a:t>
            </a:r>
            <a:r>
              <a:rPr lang="it-IT" i="1" dirty="0" smtClean="0"/>
              <a:t>(ricomposizione; plurilinguismo</a:t>
            </a:r>
            <a:r>
              <a:rPr lang="it-IT" dirty="0" smtClean="0"/>
              <a:t>)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rgbClr val="C00000"/>
                </a:solidFill>
              </a:rPr>
              <a:t>Due documenti dell’Osservatorio nazionale </a:t>
            </a:r>
          </a:p>
        </p:txBody>
      </p:sp>
      <p:sp>
        <p:nvSpPr>
          <p:cNvPr id="1331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 smtClean="0"/>
              <a:t>Osservatorio nazionale per l’integrazione degli alunni stranieri e per l’intercultura-MIUR, Gruppo 1 «Insegnamento dell’italiano come seconda lingua e valorizzazione del plurilinguismo», </a:t>
            </a:r>
            <a:r>
              <a:rPr lang="it-IT" altLang="it-IT" sz="2800" i="1" smtClean="0"/>
              <a:t>L’italiano che include. La lingua per non essere stranieri</a:t>
            </a:r>
            <a:r>
              <a:rPr lang="it-IT" altLang="it-IT" sz="2800" smtClean="0"/>
              <a:t>, 2015, sul sito </a:t>
            </a:r>
            <a:r>
              <a:rPr lang="it-IT" altLang="it-IT" sz="2800" smtClean="0">
                <a:hlinkClick r:id="rId2"/>
              </a:rPr>
              <a:t>www.istruzione.it</a:t>
            </a:r>
            <a:endParaRPr lang="it-IT" altLang="it-IT" sz="2800" smtClean="0"/>
          </a:p>
          <a:p>
            <a:r>
              <a:rPr lang="it-IT" altLang="it-IT" sz="2800" smtClean="0"/>
              <a:t> Osservatorio nazionale…- Gruppo 1, </a:t>
            </a:r>
            <a:r>
              <a:rPr lang="it-IT" altLang="it-IT" sz="2800" i="1" smtClean="0"/>
              <a:t>L’italiano di prossimità: attenzioni e proposte per la lingua dell’integrazione, </a:t>
            </a:r>
            <a:r>
              <a:rPr lang="it-IT" altLang="it-IT" sz="2800" smtClean="0"/>
              <a:t>2018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/>
              <a:t>Siti e materiali </a:t>
            </a:r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>
                <a:hlinkClick r:id="rId2"/>
              </a:rPr>
              <a:t>www.centrocome.it</a:t>
            </a:r>
            <a:endParaRPr lang="it-IT" altLang="it-IT" smtClean="0"/>
          </a:p>
          <a:p>
            <a:r>
              <a:rPr lang="it-IT" altLang="it-IT" smtClean="0">
                <a:hlinkClick r:id="rId3"/>
              </a:rPr>
              <a:t>www.ciaoamici.rizzolieducation.it</a:t>
            </a:r>
            <a:endParaRPr lang="it-IT" altLang="it-IT" smtClean="0"/>
          </a:p>
          <a:p>
            <a:r>
              <a:rPr lang="it-IT" altLang="it-IT" smtClean="0"/>
              <a:t>www.sesamonline.it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Francesca Ferri e Fabio Consoli, </a:t>
            </a:r>
            <a:r>
              <a:rPr lang="it-IT" sz="2400" b="1" i="1" dirty="0" smtClean="0"/>
              <a:t>Parliamoci, </a:t>
            </a:r>
            <a:br>
              <a:rPr lang="it-IT" sz="2400" b="1" i="1" dirty="0" smtClean="0"/>
            </a:br>
            <a:r>
              <a:rPr lang="it-IT" sz="2400" dirty="0" smtClean="0">
                <a:hlinkClick r:id="rId2"/>
              </a:rPr>
              <a:t>www.gsm-manifesta.tumbir.com</a:t>
            </a:r>
            <a:r>
              <a:rPr lang="it-IT" sz="2400" dirty="0" smtClean="0"/>
              <a:t> </a:t>
            </a:r>
            <a:endParaRPr lang="it-IT" sz="2400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89" y="1600200"/>
            <a:ext cx="3200822" cy="4525963"/>
          </a:xfrm>
        </p:spPr>
      </p:pic>
      <p:pic>
        <p:nvPicPr>
          <p:cNvPr id="6" name="Segnaposto contenuto 5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169" y="1600200"/>
            <a:ext cx="3342661" cy="4525963"/>
          </a:xfrm>
        </p:spPr>
      </p:pic>
    </p:spTree>
    <p:extLst>
      <p:ext uri="{BB962C8B-B14F-4D97-AF65-F5344CB8AC3E}">
        <p14:creationId xmlns:p14="http://schemas.microsoft.com/office/powerpoint/2010/main" val="129861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i="1" smtClean="0"/>
              <a:t>PARLIAMOCI </a:t>
            </a:r>
          </a:p>
        </p:txBody>
      </p:sp>
      <p:pic>
        <p:nvPicPr>
          <p:cNvPr id="3075" name="Segnaposto immagine 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74" b="21074"/>
          <a:stretch>
            <a:fillRect/>
          </a:stretch>
        </p:blipFill>
        <p:spPr>
          <a:xfrm>
            <a:off x="900113" y="333375"/>
            <a:ext cx="6624637" cy="4967288"/>
          </a:xfrm>
        </p:spPr>
      </p:pic>
      <p:sp>
        <p:nvSpPr>
          <p:cNvPr id="3076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it-IT" altLang="it-IT" sz="1800" b="1" smtClean="0"/>
              <a:t>PARLIAMOCI:</a:t>
            </a:r>
            <a:r>
              <a:rPr lang="it-IT" altLang="it-IT" sz="1800" smtClean="0"/>
              <a:t>  </a:t>
            </a:r>
            <a:r>
              <a:rPr lang="it-IT" altLang="it-IT" sz="1800" i="1" smtClean="0"/>
              <a:t>è un filo per stendere parole da un balcone all’altro,</a:t>
            </a:r>
            <a:r>
              <a:rPr lang="it-IT" altLang="it-IT" sz="1800" smtClean="0"/>
              <a:t>  Giulia Tassi per GSM Manifesta , I manifesti per le scuole di italiano  per stranieri   </a:t>
            </a:r>
          </a:p>
          <a:p>
            <a:pPr eaLnBrk="1" hangingPunct="1"/>
            <a:r>
              <a:rPr lang="it-IT" altLang="it-IT" sz="1800" smtClean="0"/>
              <a:t>www.gsm-manifesta.tumbir.com </a:t>
            </a:r>
          </a:p>
          <a:p>
            <a:pPr eaLnBrk="1" hangingPunct="1"/>
            <a:endParaRPr lang="it-IT" altLang="it-IT" sz="1800" smtClean="0"/>
          </a:p>
          <a:p>
            <a:pPr eaLnBrk="1" hangingPunct="1"/>
            <a:r>
              <a:rPr lang="it-IT" altLang="it-IT" sz="180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smtClean="0">
                <a:solidFill>
                  <a:srgbClr val="C00000"/>
                </a:solidFill>
              </a:rPr>
              <a:t> Tre passaggi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288" y="1600200"/>
            <a:ext cx="8229600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b="1" i="1" dirty="0" smtClean="0"/>
              <a:t>Un paesaggio linguistico in movimento 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    L’italiano L2 oggi deve essere declinato al plurale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b="1" i="1" dirty="0" smtClean="0"/>
              <a:t>L’italiano di prossimità: attenzioni e proposte per la lingua dell’integrazione. </a:t>
            </a:r>
            <a:r>
              <a:rPr lang="it-IT" dirty="0" smtClean="0"/>
              <a:t>Documento dell’Osservatorio nazionale, giugno 2018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    Otto priorità 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b="1" i="1" dirty="0" smtClean="0"/>
              <a:t>La lingua è una casa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    Rifugio provvisorio o nuova dimora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b="1" smtClean="0">
                <a:solidFill>
                  <a:srgbClr val="C00000"/>
                </a:solidFill>
              </a:rPr>
              <a:t>L’italiano L2 va declinato al plurale 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/>
              <a:t>Una lingua adottiva, una «seconda lingua madre»  Una lingua «filiale»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Una lingua  di scolarizzazione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/>
              <a:t>U</a:t>
            </a:r>
            <a:r>
              <a:rPr lang="it-IT" dirty="0" smtClean="0"/>
              <a:t>na lingua  di integrazione 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Una lingua di provvisorietà e transito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/>
              <a:t>Una lingua di cittadinanza </a:t>
            </a:r>
            <a:r>
              <a:rPr lang="it-IT" dirty="0" smtClean="0"/>
              <a:t>e inclusione</a:t>
            </a:r>
            <a:endParaRPr lang="it-IT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dirty="0" smtClean="0"/>
              <a:t>Una lingua di narrazione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it-IT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rgbClr val="C00000"/>
                </a:solidFill>
              </a:rPr>
              <a:t>Una lingua di prossimità </a:t>
            </a:r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it-IT" altLang="it-IT" smtClean="0"/>
              <a:t>L’apprendimento dell’italiano L2, per essere efficace, deve legarsi strettamente alle pratiche discorsive degli apprendenti e al loro cammino di integrazione. </a:t>
            </a:r>
          </a:p>
          <a:p>
            <a:pPr marL="0" indent="0">
              <a:buFont typeface="Arial" charset="0"/>
              <a:buNone/>
            </a:pPr>
            <a:r>
              <a:rPr lang="it-IT" altLang="it-IT" smtClean="0"/>
              <a:t>Una lingua prossima e vicina per gestire i ruoli sociali nei servizi e negli spazi di tutti. </a:t>
            </a:r>
          </a:p>
          <a:p>
            <a:pPr marL="0" indent="0">
              <a:buFont typeface="Arial" charset="0"/>
              <a:buNone/>
            </a:pPr>
            <a:r>
              <a:rPr lang="it-IT" altLang="it-IT" smtClean="0"/>
              <a:t>Una lingua per dire e per dirsi  nei luoghi  quotidiani dell’incontro e della socialità.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i="1" smtClean="0">
                <a:solidFill>
                  <a:srgbClr val="C00000"/>
                </a:solidFill>
              </a:rPr>
              <a:t>Prossimità</a:t>
            </a:r>
            <a:r>
              <a:rPr lang="it-IT" altLang="it-IT" smtClean="0">
                <a:solidFill>
                  <a:srgbClr val="C00000"/>
                </a:solidFill>
              </a:rPr>
              <a:t> vuol dire…</a:t>
            </a:r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z="2800" smtClean="0"/>
              <a:t>un sillabo «su misura» </a:t>
            </a:r>
          </a:p>
          <a:p>
            <a:r>
              <a:rPr lang="it-IT" altLang="it-IT" sz="2800" smtClean="0"/>
              <a:t>metodi innovativi e attività multisensoriali e multicanale </a:t>
            </a:r>
          </a:p>
          <a:p>
            <a:r>
              <a:rPr lang="it-IT" altLang="it-IT" sz="2800" smtClean="0"/>
              <a:t>contenuti informativi e di orientamento  </a:t>
            </a:r>
          </a:p>
          <a:p>
            <a:r>
              <a:rPr lang="it-IT" altLang="it-IT" sz="2800" smtClean="0"/>
              <a:t>spendibilità e immediatezza degli apprendimenti</a:t>
            </a:r>
          </a:p>
          <a:p>
            <a:r>
              <a:rPr lang="it-IT" altLang="it-IT" sz="2800" smtClean="0"/>
              <a:t>scambio e confronto interculturale</a:t>
            </a:r>
          </a:p>
          <a:p>
            <a:r>
              <a:rPr lang="it-IT" altLang="it-IT" sz="2800" smtClean="0"/>
              <a:t>co-costruzione dei contenuti e percorsi a partire dai bisogni </a:t>
            </a:r>
          </a:p>
          <a:p>
            <a:r>
              <a:rPr lang="it-IT" altLang="it-IT" sz="2800" smtClean="0"/>
              <a:t>rispecchiamento autobiografico </a:t>
            </a:r>
          </a:p>
          <a:p>
            <a:r>
              <a:rPr lang="it-IT" altLang="it-IT" sz="2800" smtClean="0"/>
              <a:t>sollecitazioni all’auto-osservazione e all’auto-verifica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rgbClr val="C00000"/>
                </a:solidFill>
              </a:rPr>
              <a:t>Ingredienti di prossimità 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smtClean="0"/>
              <a:t>personalizzazione</a:t>
            </a:r>
          </a:p>
          <a:p>
            <a:r>
              <a:rPr lang="it-IT" altLang="it-IT" smtClean="0"/>
              <a:t>socializzazione/interazione</a:t>
            </a:r>
          </a:p>
          <a:p>
            <a:r>
              <a:rPr lang="it-IT" altLang="it-IT" smtClean="0"/>
              <a:t>informazione e orientamento</a:t>
            </a:r>
          </a:p>
          <a:p>
            <a:r>
              <a:rPr lang="it-IT" altLang="it-IT" smtClean="0"/>
              <a:t>integrazione fra scuola/corso e territorio/servizi</a:t>
            </a:r>
          </a:p>
          <a:p>
            <a:r>
              <a:rPr lang="it-IT" altLang="it-IT" smtClean="0"/>
              <a:t>autonomia  e auto-apprendimento</a:t>
            </a:r>
          </a:p>
          <a:p>
            <a:r>
              <a:rPr lang="it-IT" altLang="it-IT" smtClean="0"/>
              <a:t>coinvolgimento e co-costruzione </a:t>
            </a:r>
          </a:p>
          <a:p>
            <a:r>
              <a:rPr lang="it-IT" altLang="it-IT" smtClean="0"/>
              <a:t>riconoscimento di saperi e competenze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rgbClr val="C00000"/>
                </a:solidFill>
              </a:rPr>
              <a:t>Dal Documento dell’Osservatorio nazionale: otto priorità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it-IT" i="1" dirty="0" smtClean="0">
                <a:solidFill>
                  <a:srgbClr val="C00000"/>
                </a:solidFill>
              </a:rPr>
              <a:t>L’attenzione allo sviluppo linguistico in età precoce</a:t>
            </a:r>
          </a:p>
          <a:p>
            <a:pPr marL="0" indent="0">
              <a:buFont typeface="Arial" charset="0"/>
              <a:buNone/>
              <a:defRPr/>
            </a:pPr>
            <a:r>
              <a:rPr lang="it-IT" dirty="0" smtClean="0"/>
              <a:t>Le seconde generazioni e l’apprendimento dell’italiano. Bambini figli di immigrati e </a:t>
            </a:r>
            <a:r>
              <a:rPr lang="it-IT" i="1" dirty="0" err="1" smtClean="0"/>
              <a:t>emergent</a:t>
            </a:r>
            <a:r>
              <a:rPr lang="it-IT" i="1" dirty="0" smtClean="0"/>
              <a:t> </a:t>
            </a:r>
            <a:r>
              <a:rPr lang="it-IT" i="1" dirty="0" err="1" smtClean="0"/>
              <a:t>literacy</a:t>
            </a:r>
            <a:endParaRPr lang="it-IT" i="1" dirty="0" smtClean="0"/>
          </a:p>
          <a:p>
            <a:pPr marL="0" indent="0">
              <a:buFont typeface="Arial" charset="0"/>
              <a:buNone/>
              <a:defRPr/>
            </a:pPr>
            <a:r>
              <a:rPr lang="it-IT" dirty="0"/>
              <a:t> </a:t>
            </a:r>
            <a:r>
              <a:rPr lang="it-IT" dirty="0" smtClean="0">
                <a:solidFill>
                  <a:srgbClr val="C00000"/>
                </a:solidFill>
              </a:rPr>
              <a:t>2. </a:t>
            </a:r>
            <a:r>
              <a:rPr lang="it-IT" i="1" dirty="0" smtClean="0">
                <a:solidFill>
                  <a:srgbClr val="C00000"/>
                </a:solidFill>
              </a:rPr>
              <a:t>Allievi NAI e italiano L2 </a:t>
            </a:r>
          </a:p>
          <a:p>
            <a:pPr marL="0" indent="0">
              <a:buFont typeface="Arial" charset="0"/>
              <a:buNone/>
              <a:defRPr/>
            </a:pPr>
            <a:r>
              <a:rPr lang="it-IT" dirty="0" smtClean="0"/>
              <a:t>Il «modello» italiano definito a-sistematico.</a:t>
            </a:r>
          </a:p>
          <a:p>
            <a:pPr marL="0" indent="0">
              <a:buFont typeface="Arial" charset="0"/>
              <a:buNone/>
              <a:defRPr/>
            </a:pPr>
            <a:r>
              <a:rPr lang="it-IT" dirty="0" smtClean="0"/>
              <a:t> Buone pratiche, tutor e altre risorse. 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mtClean="0">
                <a:solidFill>
                  <a:srgbClr val="C00000"/>
                </a:solidFill>
              </a:rPr>
              <a:t>Le otto priorità….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it-IT" altLang="it-IT" sz="2800" i="1" smtClean="0">
                <a:solidFill>
                  <a:srgbClr val="C00000"/>
                </a:solidFill>
              </a:rPr>
              <a:t>3. L’italiano L2 e i minori stranieri non accompagnati </a:t>
            </a:r>
          </a:p>
          <a:p>
            <a:pPr marL="0" indent="0">
              <a:buFont typeface="Arial" charset="0"/>
              <a:buNone/>
            </a:pPr>
            <a:r>
              <a:rPr lang="it-IT" altLang="it-IT" sz="2800" smtClean="0"/>
              <a:t>La seconda lingua: approdo e neo resilienza. Italiano L2 e progetto </a:t>
            </a:r>
          </a:p>
          <a:p>
            <a:pPr marL="0" indent="0">
              <a:buFont typeface="Arial" charset="0"/>
              <a:buNone/>
            </a:pPr>
            <a:r>
              <a:rPr lang="it-IT" altLang="it-IT" sz="2800" i="1" smtClean="0">
                <a:solidFill>
                  <a:srgbClr val="C00000"/>
                </a:solidFill>
              </a:rPr>
              <a:t>4. La lingua dello studio e della riuscita </a:t>
            </a:r>
          </a:p>
          <a:p>
            <a:pPr marL="0" indent="0">
              <a:buFont typeface="Arial" charset="0"/>
              <a:buNone/>
            </a:pPr>
            <a:r>
              <a:rPr lang="it-IT" altLang="it-IT" sz="2800" smtClean="0"/>
              <a:t>La dimensione linguistica di tutte le discipline.</a:t>
            </a:r>
          </a:p>
          <a:p>
            <a:pPr marL="0" indent="0">
              <a:buFont typeface="Arial" charset="0"/>
              <a:buNone/>
            </a:pPr>
            <a:r>
              <a:rPr lang="it-IT" altLang="it-IT" sz="2800" smtClean="0"/>
              <a:t>Tempi, metodi, consapevolezze</a:t>
            </a:r>
          </a:p>
          <a:p>
            <a:pPr marL="0" indent="0">
              <a:buFont typeface="Arial" charset="0"/>
              <a:buNone/>
            </a:pPr>
            <a:r>
              <a:rPr lang="it-IT" altLang="it-IT" sz="2800" i="1" smtClean="0">
                <a:solidFill>
                  <a:srgbClr val="C00000"/>
                </a:solidFill>
              </a:rPr>
              <a:t>5. La formazione linguistica degli adulti </a:t>
            </a:r>
          </a:p>
          <a:p>
            <a:pPr marL="0" indent="0">
              <a:buFont typeface="Arial" charset="0"/>
              <a:buNone/>
            </a:pPr>
            <a:r>
              <a:rPr lang="it-IT" altLang="it-IT" sz="2800" smtClean="0"/>
              <a:t>I passi avanti: sillabi, collaborazioni,  sperimentazioni. </a:t>
            </a:r>
          </a:p>
          <a:p>
            <a:pPr marL="0" indent="0">
              <a:buFont typeface="Arial" charset="0"/>
              <a:buNone/>
            </a:pPr>
            <a:r>
              <a:rPr lang="it-IT" altLang="it-IT" sz="2800" smtClean="0"/>
              <a:t>Dalle azioni al sistema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692</Words>
  <Application>Microsoft Office PowerPoint</Application>
  <PresentationFormat>Presentazione su schermo (4:3)</PresentationFormat>
  <Paragraphs>90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L’ITALIANO DI PROSSIMITA’ </vt:lpstr>
      <vt:lpstr>PARLIAMOCI </vt:lpstr>
      <vt:lpstr> Tre passaggi  </vt:lpstr>
      <vt:lpstr>L’italiano L2 va declinato al plurale  </vt:lpstr>
      <vt:lpstr>Una lingua di prossimità </vt:lpstr>
      <vt:lpstr>Prossimità vuol dire…</vt:lpstr>
      <vt:lpstr>Ingredienti di prossimità </vt:lpstr>
      <vt:lpstr>Dal Documento dell’Osservatorio nazionale: otto priorità</vt:lpstr>
      <vt:lpstr>Le otto priorità….</vt:lpstr>
      <vt:lpstr>Le otto priorità…. </vt:lpstr>
      <vt:lpstr>La lingua è una casa </vt:lpstr>
      <vt:lpstr>Due documenti dell’Osservatorio nazionale </vt:lpstr>
      <vt:lpstr>Siti e materiali </vt:lpstr>
      <vt:lpstr>Francesca Ferri e Fabio Consoli, Parliamoci,  www.gsm-manifesta.tumbir.com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PAROLE-DONO; PAROLE-CONFINE</dc:title>
  <dc:creator>Graziella</dc:creator>
  <cp:lastModifiedBy>Graziella</cp:lastModifiedBy>
  <cp:revision>44</cp:revision>
  <dcterms:created xsi:type="dcterms:W3CDTF">2015-10-11T07:52:34Z</dcterms:created>
  <dcterms:modified xsi:type="dcterms:W3CDTF">2018-10-11T07:58:02Z</dcterms:modified>
</cp:coreProperties>
</file>