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F3A7-3394-4E26-BA46-71DE915C96FF}" type="datetimeFigureOut">
              <a:rPr lang="it-IT" smtClean="0"/>
              <a:pPr/>
              <a:t>18/01/2020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2D04A-FCEC-4E83-87F9-EBA55D059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/>
              <a:t>Processi di scolarizzazione dei bambini e ragazzi di origine/provenienza straniera: </a:t>
            </a:r>
            <a:r>
              <a:rPr lang="it-IT" sz="3600" dirty="0" smtClean="0">
                <a:solidFill>
                  <a:srgbClr val="FF0000"/>
                </a:solidFill>
              </a:rPr>
              <a:t>qualche dato 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Fonti : </a:t>
            </a:r>
            <a:r>
              <a:rPr lang="it-IT" dirty="0" err="1" smtClean="0"/>
              <a:t>Miur</a:t>
            </a:r>
            <a:r>
              <a:rPr lang="it-IT" dirty="0" smtClean="0"/>
              <a:t>, ISTAT,Invalsi,Indire,</a:t>
            </a:r>
            <a:r>
              <a:rPr lang="it-IT" dirty="0" err="1" smtClean="0"/>
              <a:t>Almalaurea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Distribuzione dei CNI nella secondaria di II grado 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57158" y="271462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2017-18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Studenti italiani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Studenti</a:t>
                      </a:r>
                      <a:r>
                        <a:rPr lang="it-IT" baseline="0" dirty="0" smtClean="0"/>
                        <a:t> CNI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licei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50,9%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28,9%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Istituti tecnici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30,8%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37,6%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Istituti professionali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18,3%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33,5%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scelte dei CNI nelle iscrizioni dopo la scuola media (2017-2018)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57158" y="2714620"/>
          <a:ext cx="82296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Secondaria II grado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82,1%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Istruzione e formazione professionale regionale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9,1%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Apprendistato, istruzione Adulti, altri percorsi formativi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0,7%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Scelte non comunicate ( abbandoni</a:t>
                      </a:r>
                      <a:r>
                        <a:rPr lang="it-IT" baseline="0" dirty="0" smtClean="0"/>
                        <a:t> ? 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8,1%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Scelte/Indirizzi - Note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Fino al 2013-14, la scelta dei professionali superava nettamente quella dei tecnici, la scelta dei licei era marginale </a:t>
            </a:r>
            <a:r>
              <a:rPr lang="it-IT" dirty="0" smtClean="0">
                <a:solidFill>
                  <a:srgbClr val="FF0000"/>
                </a:solidFill>
              </a:rPr>
              <a:t>( segregazione/</a:t>
            </a:r>
            <a:r>
              <a:rPr lang="it-IT" dirty="0" err="1" smtClean="0">
                <a:solidFill>
                  <a:srgbClr val="FF0000"/>
                </a:solidFill>
              </a:rPr>
              <a:t>autosegregazione</a:t>
            </a:r>
            <a:r>
              <a:rPr lang="it-IT" dirty="0" smtClean="0">
                <a:solidFill>
                  <a:srgbClr val="FF0000"/>
                </a:solidFill>
              </a:rPr>
              <a:t> formativa ? </a:t>
            </a:r>
            <a:r>
              <a:rPr lang="it-IT" dirty="0" smtClean="0"/>
              <a:t>)</a:t>
            </a:r>
          </a:p>
          <a:p>
            <a:pPr algn="just"/>
            <a:r>
              <a:rPr lang="it-IT" dirty="0" smtClean="0"/>
              <a:t>Con la crescente stabilizzazione della popolazione  e l’aumento delle seconde generazioni, i tecnici superano i professionali, e la scelta dei licei cresce  soprattutto tra i nati in Italia</a:t>
            </a:r>
          </a:p>
          <a:p>
            <a:pPr algn="just"/>
            <a:r>
              <a:rPr lang="it-IT" dirty="0" smtClean="0"/>
              <a:t>E’ ancora alto ( 9% circa ), il tasso di chi non completa l’obbligo scolastico, ed è più alta che per gli italiani la partecipazione alla FP regionale ( circa 40.000 allievi, con </a:t>
            </a:r>
            <a:r>
              <a:rPr lang="it-IT" dirty="0" err="1" smtClean="0"/>
              <a:t>sovrarappresentazione</a:t>
            </a:r>
            <a:r>
              <a:rPr lang="it-IT" dirty="0" smtClean="0"/>
              <a:t> al 15-17% </a:t>
            </a:r>
            <a:r>
              <a:rPr lang="it-IT" dirty="0" smtClean="0">
                <a:solidFill>
                  <a:srgbClr val="FF0000"/>
                </a:solidFill>
              </a:rPr>
              <a:t>). L’istruzione degli adulti non compensa l’uscita precoce dal sistema scolastico ordinario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Istruzione universitaria (2018 : fonte </a:t>
            </a:r>
            <a:r>
              <a:rPr lang="it-IT" dirty="0" err="1" smtClean="0"/>
              <a:t>AlmaLaurea</a:t>
            </a:r>
            <a:r>
              <a:rPr lang="it-IT" dirty="0" smtClean="0"/>
              <a:t> 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/>
              <a:t>--</a:t>
            </a:r>
            <a:r>
              <a:rPr lang="it-IT" dirty="0" smtClean="0"/>
              <a:t> I pochissimi laureati stranieri nell’università italiana (  9.890= 3,5% ) sono, per il  43,5%,  diplomati in Italia</a:t>
            </a:r>
          </a:p>
          <a:p>
            <a:pPr algn="just">
              <a:buFontTx/>
              <a:buChar char="-"/>
            </a:pPr>
            <a:r>
              <a:rPr lang="it-IT" dirty="0" smtClean="0"/>
              <a:t>Di questi, il 76,9% ha seguito percorsi liceali, i diplomati tecnici sono il  18,8% , il 2% diplomati professionali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Il trend è di crescita. Nonostante i “percorsi accidentati”, c’è chi approda all’istruzione terziaria e la conclude positivamente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Risultati di apprendimento ( Invalsi 2018-19 )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- In tutti i gradi dell’istruzione i CNI hanno risultati nettamente inferiori a quelli degli italiani in italiano e matematica</a:t>
            </a:r>
            <a:r>
              <a:rPr lang="it-IT" dirty="0" smtClean="0">
                <a:solidFill>
                  <a:srgbClr val="FF0000"/>
                </a:solidFill>
              </a:rPr>
              <a:t>. Le distanze  si accorciano tra prime e seconde generazioni e nei gradi più alti dell’istruzione  ( anche perché i più deboli cadono/escono prima )</a:t>
            </a:r>
          </a:p>
          <a:p>
            <a:pPr algn="just">
              <a:buNone/>
            </a:pPr>
            <a:r>
              <a:rPr lang="it-IT" dirty="0" smtClean="0"/>
              <a:t>-lo svantaggio è più vistoso in italiano che in matematica. In alcune aree del Sud, i risultati in matematica sono comparabili ( perché i risultati del Sud sono mediamente peggiori )</a:t>
            </a:r>
          </a:p>
          <a:p>
            <a:pPr algn="just">
              <a:buFontTx/>
              <a:buChar char="-"/>
            </a:pPr>
            <a:r>
              <a:rPr lang="it-IT" dirty="0" smtClean="0"/>
              <a:t>Nella formazione professionale i risultati in matematica sono migliori per i CNI</a:t>
            </a:r>
          </a:p>
          <a:p>
            <a:pPr algn="just">
              <a:buNone/>
            </a:pPr>
            <a:r>
              <a:rPr lang="it-IT" dirty="0" smtClean="0"/>
              <a:t>-  Risultati simili in inglese,  in qualche regione migliori di quelli degli italiani ( effetti positivi dell’essere poliglotti 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 fenomeno sempre meno “emergenziale”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Vent’anni e più  di esperienza hanno messo a disposizione del personale scolastico modelli organizzativi, strumenti didattici, libri di testo e manuali, studi, linee guida, formazione mirata,norme e giurisprudenza, protocolli interistituzionali di accoglienza ecc. </a:t>
            </a:r>
          </a:p>
          <a:p>
            <a:pPr algn="just"/>
            <a:r>
              <a:rPr lang="it-IT" dirty="0" smtClean="0"/>
              <a:t>La domanda delle famiglie straniere “stabilizzate” è connotata da un sempre più diffuso investimento sull’istruzione anche dopo il primo ciclo come veicolo di miglioramento del futuro sociale e professionale dei figli</a:t>
            </a:r>
          </a:p>
          <a:p>
            <a:pPr algn="just"/>
            <a:r>
              <a:rPr lang="it-IT" dirty="0" smtClean="0">
                <a:solidFill>
                  <a:srgbClr val="FF0000"/>
                </a:solidFill>
              </a:rPr>
              <a:t>La scolarizzazione degli “stranieri” è sempre più caratterizzata da “seconde generazioni” : Il 63% degli studenti è nato in Italia  ( 84,4 scuola infanzia; 75,2 primaria; 67,7% media; 31,8% secondaria II grado)</a:t>
            </a:r>
          </a:p>
          <a:p>
            <a:pPr algn="just"/>
            <a:endParaRPr lang="it-IT" dirty="0" smtClean="0"/>
          </a:p>
          <a:p>
            <a:pPr algn="just"/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2- ( continua 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800" dirty="0" smtClean="0"/>
              <a:t>Con l’indebolimento  dei flussi in ingresso, il trend è una crescita degli iscritti </a:t>
            </a:r>
            <a:r>
              <a:rPr lang="it-IT" sz="2800" u="sng" dirty="0" smtClean="0">
                <a:solidFill>
                  <a:srgbClr val="FF0000"/>
                </a:solidFill>
              </a:rPr>
              <a:t>assai moderata</a:t>
            </a:r>
            <a:r>
              <a:rPr lang="it-IT" sz="2800" dirty="0" smtClean="0"/>
              <a:t>. Il passaggio ( 2016-17 – 2017-18 ) da 9,3% a 9,7%  della percentuale sul totale si deve più al calo demografico italiano </a:t>
            </a:r>
            <a:r>
              <a:rPr lang="it-IT" sz="2800" dirty="0" smtClean="0">
                <a:solidFill>
                  <a:srgbClr val="FF0000"/>
                </a:solidFill>
              </a:rPr>
              <a:t>(  - 90.000) </a:t>
            </a:r>
            <a:r>
              <a:rPr lang="it-IT" sz="2800" dirty="0" smtClean="0"/>
              <a:t> che a nuovi ingressi “stranieri” </a:t>
            </a:r>
            <a:r>
              <a:rPr lang="it-IT" sz="2800" dirty="0" smtClean="0">
                <a:solidFill>
                  <a:srgbClr val="FF0000"/>
                </a:solidFill>
              </a:rPr>
              <a:t>(+16.000</a:t>
            </a:r>
            <a:r>
              <a:rPr lang="it-IT" sz="2800" dirty="0" smtClean="0"/>
              <a:t>).</a:t>
            </a:r>
          </a:p>
          <a:p>
            <a:pPr algn="just"/>
            <a:r>
              <a:rPr lang="it-IT" sz="2800" dirty="0" smtClean="0"/>
              <a:t>Negli ultimi 5 anni è sensibilmente calato  il numero dei “</a:t>
            </a:r>
            <a:r>
              <a:rPr lang="it-IT" sz="2800" dirty="0" err="1" smtClean="0"/>
              <a:t>neoarrivati</a:t>
            </a:r>
            <a:r>
              <a:rPr lang="it-IT" sz="2800" dirty="0" smtClean="0"/>
              <a:t>”, in  maggioranza minori “ricongiunti”: sono 25.554 contro i 30.825 del 2013-14 </a:t>
            </a:r>
          </a:p>
          <a:p>
            <a:pPr algn="just"/>
            <a:r>
              <a:rPr lang="it-IT" sz="2800" dirty="0" smtClean="0"/>
              <a:t>Si conferma la concentrazione nel Centro-Nord, dove il sistema </a:t>
            </a:r>
            <a:r>
              <a:rPr lang="it-IT" sz="2800" dirty="0" err="1" smtClean="0"/>
              <a:t>scolastico-formativo</a:t>
            </a:r>
            <a:r>
              <a:rPr lang="it-IT" sz="2800" dirty="0" smtClean="0"/>
              <a:t> ha un’esperienza più consolidata  e ha risultati medi migliori ( 16,1% il tasso di presenza nel sistema dell’ Emilia-Romagna, 2,8% in quello della  Campania)   </a:t>
            </a:r>
            <a:endParaRPr lang="it-IT" sz="28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saperne di </a:t>
            </a:r>
            <a:r>
              <a:rPr lang="it-IT" dirty="0" err="1" smtClean="0"/>
              <a:t>più…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linee guida e indicazioni del </a:t>
            </a:r>
            <a:r>
              <a:rPr lang="it-IT" sz="2400" dirty="0" err="1" smtClean="0">
                <a:solidFill>
                  <a:srgbClr val="FF0000"/>
                </a:solidFill>
              </a:rPr>
              <a:t>Miur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: </a:t>
            </a:r>
            <a:r>
              <a:rPr lang="it-IT" sz="2400" i="1" dirty="0" smtClean="0"/>
              <a:t>La via italiana per la scuola interculturale e l’integrazione degli alunni stranieri </a:t>
            </a:r>
            <a:r>
              <a:rPr lang="it-IT" sz="2400" dirty="0" smtClean="0"/>
              <a:t>(2007 ) ; </a:t>
            </a:r>
            <a:r>
              <a:rPr lang="it-IT" sz="2400" i="1" dirty="0" smtClean="0"/>
              <a:t>Per l’accoglienza e l’integrazione degli alunni stranieri </a:t>
            </a:r>
            <a:r>
              <a:rPr lang="it-IT" sz="2400" dirty="0" smtClean="0"/>
              <a:t>(2014 ); </a:t>
            </a:r>
            <a:r>
              <a:rPr lang="it-IT" sz="2400" i="1" dirty="0" smtClean="0"/>
              <a:t>Indicazioni per il curricolo della scuola per l’infanzia e per il primo ciclo </a:t>
            </a:r>
            <a:r>
              <a:rPr lang="it-IT" sz="2400" dirty="0" smtClean="0"/>
              <a:t>(2012 ). A cura dell’Osservatorio nazionale, </a:t>
            </a:r>
            <a:r>
              <a:rPr lang="it-IT" sz="2400" i="1" dirty="0" smtClean="0"/>
              <a:t>Diversi da chi ? Un vademecum per l’integrazione degli alunni stranieri. Dieci proposte</a:t>
            </a:r>
            <a:r>
              <a:rPr lang="it-IT" sz="2400" dirty="0" smtClean="0"/>
              <a:t>, 2015 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Studi</a:t>
            </a:r>
          </a:p>
          <a:p>
            <a:r>
              <a:rPr lang="it-IT" sz="2400" dirty="0" err="1" smtClean="0">
                <a:solidFill>
                  <a:srgbClr val="000000"/>
                </a:solidFill>
              </a:rPr>
              <a:t>C.Pacci</a:t>
            </a:r>
            <a:r>
              <a:rPr lang="it-IT" sz="2400" dirty="0" smtClean="0">
                <a:solidFill>
                  <a:srgbClr val="000000"/>
                </a:solidFill>
              </a:rPr>
              <a:t>,</a:t>
            </a:r>
            <a:r>
              <a:rPr lang="it-IT" sz="2400" dirty="0" err="1" smtClean="0">
                <a:solidFill>
                  <a:srgbClr val="000000"/>
                </a:solidFill>
              </a:rPr>
              <a:t>C.Ranci</a:t>
            </a:r>
            <a:r>
              <a:rPr lang="it-IT" sz="2400" dirty="0" smtClean="0">
                <a:solidFill>
                  <a:srgbClr val="000000"/>
                </a:solidFill>
              </a:rPr>
              <a:t>, White flight a Milano ? La segregazione etnica e sociale nelle scuole dell’obbligo, Angeli, </a:t>
            </a:r>
            <a:r>
              <a:rPr lang="it-IT" sz="2400" dirty="0" err="1" smtClean="0">
                <a:solidFill>
                  <a:srgbClr val="000000"/>
                </a:solidFill>
              </a:rPr>
              <a:t>DATSU-Politecnico</a:t>
            </a:r>
            <a:r>
              <a:rPr lang="it-IT" sz="2400" dirty="0" smtClean="0">
                <a:solidFill>
                  <a:srgbClr val="000000"/>
                </a:solidFill>
              </a:rPr>
              <a:t> di Milano</a:t>
            </a:r>
          </a:p>
          <a:p>
            <a:r>
              <a:rPr lang="it-IT" sz="2400" dirty="0" err="1" smtClean="0">
                <a:solidFill>
                  <a:srgbClr val="000000"/>
                </a:solidFill>
              </a:rPr>
              <a:t>M.Conte.La</a:t>
            </a:r>
            <a:r>
              <a:rPr lang="it-IT" sz="2400" dirty="0" smtClean="0">
                <a:solidFill>
                  <a:srgbClr val="000000"/>
                </a:solidFill>
              </a:rPr>
              <a:t> diversificazione delle carriere formative, Quaderni di ricerca, Fondazione Cariplo 2014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Consiglio di Europa. Guida per lo sviluppo e l’attuazione dei curricoli per un’educazione plurilingue e interculturale,2010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S. </a:t>
            </a:r>
            <a:r>
              <a:rPr lang="it-IT" sz="2400" dirty="0" err="1" smtClean="0">
                <a:solidFill>
                  <a:srgbClr val="000000"/>
                </a:solidFill>
              </a:rPr>
              <a:t>Molina</a:t>
            </a:r>
            <a:r>
              <a:rPr lang="it-IT" sz="2400" dirty="0" smtClean="0">
                <a:solidFill>
                  <a:srgbClr val="000000"/>
                </a:solidFill>
              </a:rPr>
              <a:t>. Seconde generazioni e scuola italiana, in People First, 2014, SIPI</a:t>
            </a:r>
          </a:p>
          <a:p>
            <a:endParaRPr lang="it-IT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più importanti indicatori di risultato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Tassi di scolarizzazione ( rapporto tra iscritti e soggetti in anagrafe )</a:t>
            </a:r>
          </a:p>
          <a:p>
            <a:r>
              <a:rPr lang="it-IT" dirty="0" smtClean="0"/>
              <a:t>Ritardi scolastici</a:t>
            </a:r>
          </a:p>
          <a:p>
            <a:r>
              <a:rPr lang="it-IT" dirty="0" smtClean="0"/>
              <a:t>Scelte dopo la scuola media</a:t>
            </a:r>
          </a:p>
          <a:p>
            <a:r>
              <a:rPr lang="it-IT" dirty="0" smtClean="0"/>
              <a:t>Risultati di apprendimento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Tassi di scolarizzazione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71472" y="2500306"/>
          <a:ext cx="8229600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18872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italiani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3-5 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94%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6-13 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97,5%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99,9%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14.16 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91,4%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92,7%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17-18 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65,8%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79,7%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Tassi di scolarizzazione - note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Sulle criticità maggiori ( scuola per l’infanzia e secondaria di II grado ), pesano fattori diversi. </a:t>
            </a:r>
            <a:r>
              <a:rPr lang="it-IT" dirty="0" smtClean="0">
                <a:solidFill>
                  <a:srgbClr val="FF0000"/>
                </a:solidFill>
              </a:rPr>
              <a:t>Informativi, culturali, economici nel primo caso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70C0"/>
                </a:solidFill>
              </a:rPr>
              <a:t> ritardi scolastici e deficit linguistici irrisolti( </a:t>
            </a:r>
            <a:r>
              <a:rPr lang="it-IT" b="1" dirty="0" smtClean="0">
                <a:solidFill>
                  <a:srgbClr val="0070C0"/>
                </a:solidFill>
              </a:rPr>
              <a:t>lingua per lo studio) </a:t>
            </a:r>
            <a:r>
              <a:rPr lang="it-IT" dirty="0" smtClean="0">
                <a:solidFill>
                  <a:srgbClr val="0070C0"/>
                </a:solidFill>
              </a:rPr>
              <a:t>nel secondo caso.</a:t>
            </a:r>
          </a:p>
          <a:p>
            <a:r>
              <a:rPr lang="it-IT" u="sng" dirty="0" smtClean="0">
                <a:solidFill>
                  <a:srgbClr val="FF0000"/>
                </a:solidFill>
              </a:rPr>
              <a:t>La partecipazione alla scuola per l’infanzia è per molti la sola opportunità di approdare alla primaria con un patrimonio linguistico sufficiente a misurarsi con successo con la </a:t>
            </a:r>
            <a:r>
              <a:rPr lang="it-IT" u="sng" dirty="0" err="1" smtClean="0">
                <a:solidFill>
                  <a:srgbClr val="FF0000"/>
                </a:solidFill>
              </a:rPr>
              <a:t>lettoscrittura</a:t>
            </a:r>
            <a:endParaRPr lang="it-IT" u="sng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ritardi scolastici ( primo inserimento + </a:t>
            </a:r>
            <a:r>
              <a:rPr lang="it-IT" dirty="0" err="1" smtClean="0"/>
              <a:t>ripetenze</a:t>
            </a:r>
            <a:r>
              <a:rPr lang="it-IT" dirty="0" smtClean="0"/>
              <a:t> ) di 1 anno e più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00034" y="2857496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10 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19,1%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14 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42,6%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15-19anni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58,2%  ( valore</a:t>
                      </a:r>
                      <a:r>
                        <a:rPr lang="it-IT" baseline="0" dirty="0" smtClean="0"/>
                        <a:t> medio italiani 20% )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Ritardi scolastici- note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dirty="0" smtClean="0"/>
              <a:t> - Sono presenti fin dalle prime classi della primaria, raddoppiano nella secondaria di I grado, quasi si triplicano in quella di II grado. </a:t>
            </a:r>
            <a:r>
              <a:rPr lang="it-IT" dirty="0" smtClean="0">
                <a:solidFill>
                  <a:srgbClr val="FF0000"/>
                </a:solidFill>
              </a:rPr>
              <a:t>Riguardano più i nati all’estero che i nati in Italia </a:t>
            </a:r>
          </a:p>
          <a:p>
            <a:pPr algn="just">
              <a:buNone/>
            </a:pPr>
            <a:r>
              <a:rPr lang="it-IT" dirty="0" smtClean="0"/>
              <a:t>  -il modello italiano di integrazione scolastica viene definito dagli studiosi “basato sul rallentamento”</a:t>
            </a:r>
          </a:p>
          <a:p>
            <a:pPr algn="just">
              <a:buFontTx/>
              <a:buChar char="-"/>
            </a:pPr>
            <a:r>
              <a:rPr lang="it-IT" dirty="0" smtClean="0"/>
              <a:t>Per l’indicatore europeo ELET ( </a:t>
            </a:r>
            <a:r>
              <a:rPr lang="it-IT" dirty="0" err="1" smtClean="0"/>
              <a:t>Early</a:t>
            </a:r>
            <a:r>
              <a:rPr lang="it-IT" dirty="0" smtClean="0"/>
              <a:t> </a:t>
            </a:r>
            <a:r>
              <a:rPr lang="it-IT" dirty="0" err="1" smtClean="0"/>
              <a:t>Leaving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and Training ), il rischio di abbandono degli stranieri è del 33% a fronte del 14% degli italiani ( l’obiettivo europeo è il 10% )</a:t>
            </a:r>
          </a:p>
          <a:p>
            <a:pPr algn="just"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1051</Words>
  <Application>Microsoft Office PowerPoint</Application>
  <PresentationFormat>Presentazione su schermo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Processi di scolarizzazione dei bambini e ragazzi di origine/provenienza straniera: qualche dato </vt:lpstr>
      <vt:lpstr>Un fenomeno sempre meno “emergenziale” (1)</vt:lpstr>
      <vt:lpstr>2- ( continua )</vt:lpstr>
      <vt:lpstr>Per saperne di più…</vt:lpstr>
      <vt:lpstr>I più importanti indicatori di risultato</vt:lpstr>
      <vt:lpstr>Tassi di scolarizzazione</vt:lpstr>
      <vt:lpstr>Tassi di scolarizzazione - note</vt:lpstr>
      <vt:lpstr>I ritardi scolastici ( primo inserimento + ripetenze ) di 1 anno e più</vt:lpstr>
      <vt:lpstr>Ritardi scolastici- note </vt:lpstr>
      <vt:lpstr>Distribuzione dei CNI nella secondaria di II grado  </vt:lpstr>
      <vt:lpstr>Le scelte dei CNI nelle iscrizioni dopo la scuola media (2017-2018)</vt:lpstr>
      <vt:lpstr>Scelte/Indirizzi - Note </vt:lpstr>
      <vt:lpstr>Istruzione universitaria (2018 : fonte AlmaLaurea )</vt:lpstr>
      <vt:lpstr>Risultati di apprendimento ( Invalsi 2018-19 )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all’istruzione e formazione : qualche dato</dc:title>
  <dc:creator>*</dc:creator>
  <cp:lastModifiedBy>*</cp:lastModifiedBy>
  <cp:revision>59</cp:revision>
  <dcterms:created xsi:type="dcterms:W3CDTF">2020-01-16T17:16:31Z</dcterms:created>
  <dcterms:modified xsi:type="dcterms:W3CDTF">2020-01-18T16:12:53Z</dcterms:modified>
</cp:coreProperties>
</file>