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76" r:id="rId7"/>
    <p:sldId id="275" r:id="rId8"/>
    <p:sldId id="277" r:id="rId9"/>
    <p:sldId id="265" r:id="rId10"/>
    <p:sldId id="266" r:id="rId11"/>
    <p:sldId id="267" r:id="rId12"/>
    <p:sldId id="268" r:id="rId13"/>
    <p:sldId id="269" r:id="rId14"/>
    <p:sldId id="270" r:id="rId15"/>
    <p:sldId id="271" r:id="rId16"/>
    <p:sldId id="272" r:id="rId17"/>
    <p:sldId id="273" r:id="rId18"/>
    <p:sldId id="274" r:id="rId19"/>
    <p:sldId id="278" r:id="rId20"/>
    <p:sldId id="279" r:id="rId21"/>
    <p:sldId id="280"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3820858-194D-467E-A3BD-B01AB05D692B}" type="datetimeFigureOut">
              <a:rPr lang="it-IT" smtClean="0"/>
              <a:pPr/>
              <a:t>18/01/2020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552332-36EA-4BFE-B10A-EE78F8B4C9B2}"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20858-194D-467E-A3BD-B01AB05D692B}" type="datetimeFigureOut">
              <a:rPr lang="it-IT" smtClean="0"/>
              <a:pPr/>
              <a:t>18/01/2020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52332-36EA-4BFE-B10A-EE78F8B4C9B2}"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Il diritto all’istruzione e alla formazione professionale dei minori stranieri</a:t>
            </a:r>
            <a:endParaRPr lang="it-IT" dirty="0"/>
          </a:p>
        </p:txBody>
      </p:sp>
      <p:sp>
        <p:nvSpPr>
          <p:cNvPr id="3" name="Sottotitolo 2"/>
          <p:cNvSpPr>
            <a:spLocks noGrp="1"/>
          </p:cNvSpPr>
          <p:nvPr>
            <p:ph type="subTitle" idx="1"/>
          </p:nvPr>
        </p:nvSpPr>
        <p:spPr/>
        <p:txBody>
          <a:bodyPr/>
          <a:lstStyle/>
          <a:p>
            <a:r>
              <a:rPr lang="it-IT" dirty="0" smtClean="0"/>
              <a:t>Seminario  </a:t>
            </a:r>
            <a:r>
              <a:rPr lang="it-IT" dirty="0" err="1" smtClean="0"/>
              <a:t>ScuoleMigranti</a:t>
            </a:r>
            <a:r>
              <a:rPr lang="it-IT" dirty="0" smtClean="0"/>
              <a:t>  24.2.2020</a:t>
            </a:r>
          </a:p>
          <a:p>
            <a:r>
              <a:rPr lang="it-IT" dirty="0" smtClean="0"/>
              <a:t>Fiorella Farinelli</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Iscrizione ( 4 )-  Tempistica - Respingimenti</a:t>
            </a:r>
            <a:endParaRPr lang="it-IT" dirty="0"/>
          </a:p>
        </p:txBody>
      </p:sp>
      <p:sp>
        <p:nvSpPr>
          <p:cNvPr id="3" name="Segnaposto contenuto 2"/>
          <p:cNvSpPr>
            <a:spLocks noGrp="1"/>
          </p:cNvSpPr>
          <p:nvPr>
            <p:ph idx="1"/>
          </p:nvPr>
        </p:nvSpPr>
        <p:spPr/>
        <p:txBody>
          <a:bodyPr>
            <a:normAutofit/>
          </a:bodyPr>
          <a:lstStyle/>
          <a:p>
            <a:pPr algn="just">
              <a:buNone/>
            </a:pPr>
            <a:r>
              <a:rPr lang="it-IT" dirty="0" smtClean="0">
                <a:solidFill>
                  <a:srgbClr val="FF0000"/>
                </a:solidFill>
              </a:rPr>
              <a:t>    </a:t>
            </a:r>
            <a:r>
              <a:rPr lang="it-IT" sz="2400" dirty="0" smtClean="0">
                <a:solidFill>
                  <a:srgbClr val="FF0000"/>
                </a:solidFill>
              </a:rPr>
              <a:t>L’iscrizione si può richiedere </a:t>
            </a:r>
            <a:r>
              <a:rPr lang="it-IT" sz="2400" u="sng" dirty="0" smtClean="0">
                <a:solidFill>
                  <a:srgbClr val="FF0000"/>
                </a:solidFill>
              </a:rPr>
              <a:t>in ogni periodo dell’anno scolastico (Testo Unico)sull’immigrazione. </a:t>
            </a:r>
            <a:r>
              <a:rPr lang="it-IT" sz="2400" dirty="0" smtClean="0">
                <a:solidFill>
                  <a:srgbClr val="FF0000"/>
                </a:solidFill>
              </a:rPr>
              <a:t>Se nella scuola cui  ci si rivolge in corso d’anno scolastico, non ci sono più posti disponibili, a norma della legge 241/90 </a:t>
            </a:r>
          </a:p>
          <a:p>
            <a:pPr>
              <a:buNone/>
            </a:pPr>
            <a:r>
              <a:rPr lang="it-IT" sz="2400" dirty="0" err="1" smtClean="0">
                <a:solidFill>
                  <a:srgbClr val="FF0000"/>
                </a:solidFill>
              </a:rPr>
              <a:t>--</a:t>
            </a:r>
            <a:r>
              <a:rPr lang="it-IT" sz="2400" dirty="0" smtClean="0">
                <a:solidFill>
                  <a:srgbClr val="FF0000"/>
                </a:solidFill>
              </a:rPr>
              <a:t>  il dirigente scolastico deve consegnare al genitore motivazione scritta del diniego</a:t>
            </a:r>
          </a:p>
          <a:p>
            <a:pPr algn="just">
              <a:buNone/>
            </a:pPr>
            <a:r>
              <a:rPr lang="it-IT" sz="2400" dirty="0" err="1" smtClean="0">
                <a:solidFill>
                  <a:srgbClr val="FF0000"/>
                </a:solidFill>
              </a:rPr>
              <a:t>--</a:t>
            </a:r>
            <a:r>
              <a:rPr lang="it-IT" sz="2400" dirty="0" smtClean="0">
                <a:solidFill>
                  <a:srgbClr val="FF0000"/>
                </a:solidFill>
              </a:rPr>
              <a:t>  la scuola deve attivarsi,anche rivolgendosi all’amministrazione scolastica locale, per individuare un’altra scuola in cui garantire comunque il diritto all’istruzione</a:t>
            </a:r>
          </a:p>
          <a:p>
            <a:pPr>
              <a:buNone/>
            </a:pPr>
            <a:endParaRPr lang="it-IT" sz="24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Iscrizione ( 4bis )- Respingimenti </a:t>
            </a:r>
            <a:endParaRPr lang="it-IT" dirty="0"/>
          </a:p>
        </p:txBody>
      </p:sp>
      <p:sp>
        <p:nvSpPr>
          <p:cNvPr id="3" name="Segnaposto contenuto 2"/>
          <p:cNvSpPr>
            <a:spLocks noGrp="1"/>
          </p:cNvSpPr>
          <p:nvPr>
            <p:ph idx="1"/>
          </p:nvPr>
        </p:nvSpPr>
        <p:spPr/>
        <p:txBody>
          <a:bodyPr>
            <a:normAutofit/>
          </a:bodyPr>
          <a:lstStyle/>
          <a:p>
            <a:pPr>
              <a:buNone/>
            </a:pPr>
            <a:r>
              <a:rPr lang="it-IT" sz="2400" dirty="0" smtClean="0"/>
              <a:t>Il diniego all’iscrizione è </a:t>
            </a:r>
            <a:r>
              <a:rPr lang="it-IT" sz="2400" dirty="0" smtClean="0">
                <a:solidFill>
                  <a:srgbClr val="FF0000"/>
                </a:solidFill>
              </a:rPr>
              <a:t>legittimo</a:t>
            </a:r>
            <a:r>
              <a:rPr lang="it-IT" sz="2400" dirty="0" smtClean="0"/>
              <a:t>  in tre casi</a:t>
            </a:r>
          </a:p>
          <a:p>
            <a:pPr>
              <a:buFontTx/>
              <a:buChar char="-"/>
            </a:pPr>
            <a:r>
              <a:rPr lang="it-IT" sz="2400" dirty="0" smtClean="0"/>
              <a:t>Se il minore non ha i requisiti di età stabiliti dalla normativa per l’iscrizione (vale anche per i CPIA )</a:t>
            </a:r>
          </a:p>
          <a:p>
            <a:pPr>
              <a:buFontTx/>
              <a:buChar char="-"/>
            </a:pPr>
            <a:r>
              <a:rPr lang="it-IT" sz="2400" dirty="0" smtClean="0"/>
              <a:t>Se il Consiglio di classe valuta che il minore ultrasedicenne privo di documentazione scolastica che richiede l’iscrizione alla secondaria di II grado non ha la preparazione adeguata a frequentare la classe prima</a:t>
            </a:r>
          </a:p>
          <a:p>
            <a:pPr>
              <a:buFontTx/>
              <a:buChar char="-"/>
            </a:pPr>
            <a:r>
              <a:rPr lang="it-IT" sz="2400" dirty="0" smtClean="0"/>
              <a:t>Se la scuola in cui si richiede l’iscrizione in corso d’anno non ha più posti disponibili</a:t>
            </a:r>
          </a:p>
          <a:p>
            <a:pPr>
              <a:buNone/>
            </a:pPr>
            <a:r>
              <a:rPr lang="it-IT" sz="2400" dirty="0" smtClean="0"/>
              <a:t>E’  </a:t>
            </a:r>
            <a:r>
              <a:rPr lang="it-IT" sz="2400" dirty="0" smtClean="0">
                <a:solidFill>
                  <a:srgbClr val="FF0000"/>
                </a:solidFill>
              </a:rPr>
              <a:t>illegittimo</a:t>
            </a:r>
            <a:r>
              <a:rPr lang="it-IT" sz="2400" dirty="0" smtClean="0"/>
              <a:t>  qualsiasi altro motivo,  ad es.( vedi slide seguente ) </a:t>
            </a:r>
          </a:p>
          <a:p>
            <a:pPr>
              <a:buNone/>
            </a:pPr>
            <a:endParaRPr lang="it-IT" sz="2400" dirty="0" smtClean="0"/>
          </a:p>
          <a:p>
            <a:endParaRPr lang="it-IT"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Iscrizione ( 4ter ) Respingimenti</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Mancanza del permesso di soggiorno o di iscrizione anagrafica</a:t>
            </a:r>
          </a:p>
          <a:p>
            <a:pPr algn="just"/>
            <a:r>
              <a:rPr lang="it-IT" dirty="0" smtClean="0"/>
              <a:t>Competenze inadeguate ( tranne per l’iscrizione alla secondaria di II grado dell’ultrasedicenne senza documentazione scolastica )</a:t>
            </a:r>
          </a:p>
          <a:p>
            <a:r>
              <a:rPr lang="it-IT" dirty="0" smtClean="0"/>
              <a:t>Età ritenuta troppo elevata, con riferimento a 14-15enni che chiedono iscrizione alla scuola media</a:t>
            </a:r>
          </a:p>
          <a:p>
            <a:r>
              <a:rPr lang="it-IT" dirty="0" smtClean="0"/>
              <a:t>Superamento del limite del 30% di studenti CNI o asserita “presenza di troppi stranieri”</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Iscrizione ( 4ter-continua )- Respingimenti</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solidFill>
                  <a:srgbClr val="FF0000"/>
                </a:solidFill>
              </a:rPr>
              <a:t>Se una scuola rifiuta l’iscrizione, il genitore può chiedere all’Ufficio Scolastico Regionale o ai Servizi Educativi del Comune di verificare la legittimità dell’atto e di intervenire per garantire  il diritto all’istruzione</a:t>
            </a:r>
            <a:r>
              <a:rPr lang="it-IT" dirty="0" smtClean="0"/>
              <a:t>. Ciò vale anche per i percorsi di istruzione e formazione (</a:t>
            </a:r>
            <a:r>
              <a:rPr lang="it-IT" dirty="0" err="1" smtClean="0"/>
              <a:t>IeFP</a:t>
            </a:r>
            <a:r>
              <a:rPr lang="it-IT" dirty="0" smtClean="0"/>
              <a:t> ), anche se nei sistemi regionali il numero dei posti disponibili nei percorsi formativi è limitato, e il minore potrebbe dover accedere ad altre opportunità formative</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Iscrizione al II ciclo</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Al secondo ciclo si accede previo il  superamento dell’esame di Stato conclusivo del primo. Con Nota 465/2912 </a:t>
            </a:r>
            <a:r>
              <a:rPr lang="it-IT" dirty="0" smtClean="0">
                <a:solidFill>
                  <a:srgbClr val="FF0000"/>
                </a:solidFill>
              </a:rPr>
              <a:t>il MIUR ha però chiarito che possono iscriversi alla secondaria di II grado anche i minori CNI in primo ingresso nel nostro sistema scolastico privi del diploma conclusivo del primo ciclo. Nel caso di minori di 16 anni,  l’iscrizione avviene di regola nella classe rispondente all’età anagrafica, per  i 16enni e oltre è il Consiglio di classe a valutare l’accoglimento della richiesta anche in base al superamento di prove integrative. </a:t>
            </a:r>
            <a:r>
              <a:rPr lang="it-IT" u="sng" dirty="0" smtClean="0">
                <a:solidFill>
                  <a:srgbClr val="FF0000"/>
                </a:solidFill>
              </a:rPr>
              <a:t>L’iscrizione non è quindi subordinata- come viene talvolta richiesto-  al conseguimento della licenza media  presso i CPIA</a:t>
            </a:r>
            <a:r>
              <a:rPr lang="it-IT" dirty="0" smtClean="0"/>
              <a:t>.</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Inserimento nelle classi dei minori che </a:t>
            </a:r>
            <a:r>
              <a:rPr lang="it-IT" smtClean="0"/>
              <a:t>arrivano dall’estero</a:t>
            </a:r>
            <a:endParaRPr lang="it-IT" dirty="0"/>
          </a:p>
        </p:txBody>
      </p:sp>
      <p:sp>
        <p:nvSpPr>
          <p:cNvPr id="3" name="Segnaposto contenuto 2"/>
          <p:cNvSpPr>
            <a:spLocks noGrp="1"/>
          </p:cNvSpPr>
          <p:nvPr>
            <p:ph idx="1"/>
          </p:nvPr>
        </p:nvSpPr>
        <p:spPr/>
        <p:txBody>
          <a:bodyPr>
            <a:normAutofit lnSpcReduction="10000"/>
          </a:bodyPr>
          <a:lstStyle/>
          <a:p>
            <a:pPr algn="just"/>
            <a:r>
              <a:rPr lang="it-IT" sz="2400" dirty="0" smtClean="0"/>
              <a:t>Minori comunitari  : iscritti alla classe successiva, per numero di anni di studio, a quella frequentata con esito positivo nel Paese di provenienza ( </a:t>
            </a:r>
            <a:r>
              <a:rPr lang="it-IT" sz="2400" dirty="0" err="1" smtClean="0"/>
              <a:t>DLgsl</a:t>
            </a:r>
            <a:r>
              <a:rPr lang="it-IT" sz="2400" dirty="0" smtClean="0"/>
              <a:t> 297, art.115 )</a:t>
            </a:r>
          </a:p>
          <a:p>
            <a:pPr algn="just"/>
            <a:r>
              <a:rPr lang="it-IT" sz="2400" dirty="0" smtClean="0"/>
              <a:t>Minori stranieri : iscritti alla classe corrispondente all’età, salvo delibera del collegio di iscrizione a una classe diversa,in considerazione di livello di preparazione o ordinamento del Paese di provenienza (DPR 394/99, art,45/99 </a:t>
            </a:r>
            <a:r>
              <a:rPr lang="it-IT" dirty="0" smtClean="0"/>
              <a:t>)</a:t>
            </a:r>
          </a:p>
          <a:p>
            <a:pPr algn="just">
              <a:buNone/>
            </a:pPr>
            <a:r>
              <a:rPr lang="it-IT" sz="2400" dirty="0" smtClean="0">
                <a:solidFill>
                  <a:srgbClr val="FF0000"/>
                </a:solidFill>
              </a:rPr>
              <a:t>L’utilizzo diffuso della deroga al criterio della corrispondenza all’età contribuisce all’altissimo tasso di ritardi scolastici  che, cumulandosi spesso a bocciature, è un fattore potente di demotivazione e di scoraggiamento a concludere gli studi (abbandoni )</a:t>
            </a:r>
          </a:p>
          <a:p>
            <a:pPr algn="just"/>
            <a:endParaRPr lang="it-IT" sz="2000" dirty="0" smtClean="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Ripartizione nelle classi e tra scuole</a:t>
            </a:r>
            <a:endParaRPr lang="it-IT" dirty="0"/>
          </a:p>
        </p:txBody>
      </p:sp>
      <p:sp>
        <p:nvSpPr>
          <p:cNvPr id="3" name="Segnaposto contenuto 2"/>
          <p:cNvSpPr>
            <a:spLocks noGrp="1"/>
          </p:cNvSpPr>
          <p:nvPr>
            <p:ph idx="1"/>
          </p:nvPr>
        </p:nvSpPr>
        <p:spPr/>
        <p:txBody>
          <a:bodyPr>
            <a:normAutofit fontScale="92500" lnSpcReduction="20000"/>
          </a:bodyPr>
          <a:lstStyle/>
          <a:p>
            <a:r>
              <a:rPr lang="it-IT" sz="2400" dirty="0" smtClean="0"/>
              <a:t>Tetto del 30% degli studenti CNI in ogni classe e scuola (</a:t>
            </a:r>
            <a:r>
              <a:rPr lang="it-IT" sz="2400" dirty="0" err="1" smtClean="0"/>
              <a:t>circ.MIUR</a:t>
            </a:r>
            <a:r>
              <a:rPr lang="it-IT" sz="2400" dirty="0" smtClean="0"/>
              <a:t> 2/2010 )</a:t>
            </a:r>
          </a:p>
          <a:p>
            <a:pPr algn="just"/>
            <a:r>
              <a:rPr lang="it-IT" sz="2400" dirty="0" smtClean="0"/>
              <a:t>Possibili deroghe USR ( in considerazione di studenti nati in Italia e/o con competenze linguistiche sufficienti, strutture di supporto linguistico, impossibilità di altre soluzioni </a:t>
            </a:r>
            <a:r>
              <a:rPr lang="it-IT" dirty="0" smtClean="0"/>
              <a:t>)</a:t>
            </a:r>
          </a:p>
          <a:p>
            <a:pPr>
              <a:buNone/>
            </a:pPr>
            <a:r>
              <a:rPr lang="it-IT" sz="2400" dirty="0" smtClean="0"/>
              <a:t>Positivo l’obiettivo della non-concentrazione, ma rischi di prassi  discriminatorie</a:t>
            </a:r>
            <a:r>
              <a:rPr lang="it-IT" dirty="0" smtClean="0"/>
              <a:t>.</a:t>
            </a:r>
          </a:p>
          <a:p>
            <a:pPr algn="just">
              <a:buNone/>
            </a:pPr>
            <a:r>
              <a:rPr lang="it-IT" dirty="0" smtClean="0"/>
              <a:t>    </a:t>
            </a:r>
            <a:r>
              <a:rPr lang="it-IT" sz="2600" dirty="0" smtClean="0">
                <a:solidFill>
                  <a:srgbClr val="FF0000"/>
                </a:solidFill>
              </a:rPr>
              <a:t>Le</a:t>
            </a:r>
            <a:r>
              <a:rPr lang="it-IT" dirty="0" smtClean="0"/>
              <a:t> </a:t>
            </a:r>
            <a:r>
              <a:rPr lang="it-IT" sz="2400" dirty="0" smtClean="0">
                <a:solidFill>
                  <a:srgbClr val="FF0000"/>
                </a:solidFill>
              </a:rPr>
              <a:t>Linee guida MIUR (2014 ) consigliano accordi interistituzionali di livello locale per la definizione di protocolli di accoglienza regolativi. E’ infatti nota la crescente diffusione di processi di polarizzazione etnica tra istituti del primo ciclo  anche all’interno degli stessi ambiti territoriali ( le “fughe bianche” ) e di classi  connotate da composizione non “</a:t>
            </a:r>
            <a:r>
              <a:rPr lang="it-IT" sz="2400" dirty="0" err="1" smtClean="0">
                <a:solidFill>
                  <a:srgbClr val="FF0000"/>
                </a:solidFill>
              </a:rPr>
              <a:t>equieterogenea</a:t>
            </a:r>
            <a:r>
              <a:rPr lang="it-IT" sz="2400" dirty="0" smtClean="0">
                <a:solidFill>
                  <a:srgbClr val="FF0000"/>
                </a:solidFill>
              </a:rPr>
              <a:t>” </a:t>
            </a:r>
            <a:endParaRPr lang="it-IT" dirty="0" smtClean="0">
              <a:solidFill>
                <a:srgbClr val="FF0000"/>
              </a:solidFill>
            </a:endParaRPr>
          </a:p>
          <a:p>
            <a:pPr>
              <a:buNone/>
            </a:pP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Inserimento e apprendimento lingua italiana</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sz="2400" dirty="0" smtClean="0"/>
              <a:t>Suggerite misure equilibrate tra parziali/temporanee diversificazioni dei percorsi e inserimento nelle classi ordinarie, anche per la valorizzazione dell’apprendimento linguistico tra pari ( DPR 394/99; circolare MIUR 2010; legge 107/2015;Linee Guida MIUR ) con :</a:t>
            </a:r>
          </a:p>
          <a:p>
            <a:pPr algn="just">
              <a:buNone/>
            </a:pPr>
            <a:r>
              <a:rPr lang="it-IT" sz="2400" dirty="0" smtClean="0"/>
              <a:t>--attivazione moduli intensivi, laboratori linguistici, percorsi per gruppi di livello</a:t>
            </a:r>
          </a:p>
          <a:p>
            <a:pPr algn="just">
              <a:buNone/>
            </a:pPr>
            <a:r>
              <a:rPr lang="it-IT" sz="2400" dirty="0" smtClean="0"/>
              <a:t>--progetti per l’apprendimento dell’italiano come lingua 2</a:t>
            </a:r>
          </a:p>
          <a:p>
            <a:pPr algn="just">
              <a:buNone/>
            </a:pPr>
            <a:r>
              <a:rPr lang="it-IT" sz="2400" dirty="0" smtClean="0"/>
              <a:t>- inserimenti anche in classi non corrispondenti all’età per attività finalizzate a una prima </a:t>
            </a:r>
            <a:r>
              <a:rPr lang="it-IT" sz="2400" dirty="0" err="1" smtClean="0"/>
              <a:t>familiarizzazione</a:t>
            </a:r>
            <a:r>
              <a:rPr lang="it-IT" sz="2400" dirty="0" smtClean="0"/>
              <a:t> con la lingua italiana</a:t>
            </a:r>
          </a:p>
          <a:p>
            <a:pPr algn="just">
              <a:buNone/>
            </a:pPr>
            <a:r>
              <a:rPr lang="it-IT" sz="2400" dirty="0" smtClean="0">
                <a:solidFill>
                  <a:srgbClr val="FF0000"/>
                </a:solidFill>
              </a:rPr>
              <a:t>Le persistenti criticità rilevate in questo campo (vedi monitoraggi MIUR, risultati Indire, comparazioni OCSE-PISA ecc ) segnalano l’inadeguatezza delle politiche scolastiche in più campi (formazione del personale docente, presenza di figure/profili professionali specialistici, carenza di risorse economiche e umane per l’attivazione di laboratori linguistici permanenti, sottovalutazione del ruolo della scuola per l’infanzia  </a:t>
            </a:r>
            <a:r>
              <a:rPr lang="it-IT" sz="2400" dirty="0" smtClean="0"/>
              <a:t>)  </a:t>
            </a:r>
            <a:endParaRPr lang="it-IT"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Riconoscimento del titolo conseguito all’estero e titoli conclusivi (1 )</a:t>
            </a:r>
            <a:endParaRPr lang="it-IT" dirty="0"/>
          </a:p>
        </p:txBody>
      </p:sp>
      <p:sp>
        <p:nvSpPr>
          <p:cNvPr id="3" name="Segnaposto contenuto 2"/>
          <p:cNvSpPr>
            <a:spLocks noGrp="1"/>
          </p:cNvSpPr>
          <p:nvPr>
            <p:ph idx="1"/>
          </p:nvPr>
        </p:nvSpPr>
        <p:spPr/>
        <p:txBody>
          <a:bodyPr>
            <a:normAutofit lnSpcReduction="10000"/>
          </a:bodyPr>
          <a:lstStyle/>
          <a:p>
            <a:pPr algn="just"/>
            <a:r>
              <a:rPr lang="it-IT" sz="2400" dirty="0" smtClean="0"/>
              <a:t>I minori stranieri privi di documentazione anagrafica e/o di documentazione scolastica sono comunque iscritti alla secondaria di II grado con riserva e inseriti in base a una valutazione del livello di competenze da parte della scuola (DPR 394/99 e Nota MIUR 465/2012 ). Hanno diritto a concludere il percorso scolastico e ad accedere all’esame di Stato anche superata la condizione di minore età ( Consiglio di Stato) e anche non potendo esibire il diploma di licenza media. </a:t>
            </a:r>
            <a:r>
              <a:rPr lang="it-IT" sz="2400" dirty="0" smtClean="0">
                <a:solidFill>
                  <a:srgbClr val="FF0000"/>
                </a:solidFill>
              </a:rPr>
              <a:t>Si deve infatti ritenere – nota il MIUR -  che i competenti collegi dei docenti abbiano già valutato, all’atto di iscrizione alla secondaria di II grado i corsi seguiti nel Paese di provenienza e i titoli di studio senza nulla eccepire circa il mancato possesso del diploma conclusivo del primo ciclo</a:t>
            </a:r>
            <a:r>
              <a:rPr lang="it-IT" sz="2400" dirty="0" smtClean="0"/>
              <a:t>.</a:t>
            </a:r>
            <a:endParaRPr lang="it-IT"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Validità del titolo conclusivo</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solidFill>
                  <a:srgbClr val="FF0000"/>
                </a:solidFill>
              </a:rPr>
              <a:t>I minori stranieri privi di documentazione anagrafica ovvero con documentazione irregolare o incompleta sono iscritti con riserva. L’iscrizione con riserva non pregiudica il conseguimento dei titoli di studio finali dei corsi di studio delle scuole di ogni ordine e grado. In mancanza di accertamenti negativi sull’identità dichiarata dallo studente, il titolo viene rilasciato con i dati identificativi acquisiti al momento dell’iscrizione </a:t>
            </a:r>
            <a:r>
              <a:rPr lang="it-IT" dirty="0" smtClean="0"/>
              <a:t>(DPR 349/99, art.45 )</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diritto è disciplinato da</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Normativa su istruzione e formazione</a:t>
            </a:r>
          </a:p>
          <a:p>
            <a:pPr algn="just"/>
            <a:r>
              <a:rPr lang="it-IT" dirty="0" smtClean="0"/>
              <a:t>Normativa sull’immigrazione ( Testo </a:t>
            </a:r>
            <a:r>
              <a:rPr lang="it-IT" dirty="0" err="1" smtClean="0"/>
              <a:t>Unico-Dlgs</a:t>
            </a:r>
            <a:r>
              <a:rPr lang="it-IT" dirty="0" smtClean="0"/>
              <a:t> 286/98,Reg. attuativo DPR 394/1999)</a:t>
            </a:r>
          </a:p>
          <a:p>
            <a:pPr algn="just">
              <a:buNone/>
            </a:pPr>
            <a:r>
              <a:rPr lang="it-IT" sz="2400" dirty="0" smtClean="0"/>
              <a:t>     La normativa non sempre disciplina in modo esauriente tutti i casi possibili e la sua interpretazione può risentire della tensione tra le diverse finalità ( educazione da un lato, controllo e contrasto dell’immigrazione clandestina dall’altro ) delle due fonti legislative</a:t>
            </a:r>
            <a:endParaRPr lang="it-IT" dirty="0" smtClean="0"/>
          </a:p>
          <a:p>
            <a:pPr algn="just">
              <a:buNone/>
            </a:pPr>
            <a:r>
              <a:rPr lang="it-IT" dirty="0" smtClean="0"/>
              <a:t>   </a:t>
            </a:r>
            <a:r>
              <a:rPr lang="it-IT" dirty="0" smtClean="0">
                <a:solidFill>
                  <a:srgbClr val="FF0000"/>
                </a:solidFill>
              </a:rPr>
              <a:t>La giurisprudenza ha finora stabilito che sono da privilegiare le interpretazioni conformi alla Costituzione e agli obblighi comunitari e internazionali della Repubblica</a:t>
            </a:r>
            <a:endParaRPr lang="it-IT"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Misure per il diritto allo studio</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I servizi per il diritto allo studio ( mensa, trasporto, sostegno per libri ecc ) sono garantiti a tutti i minori, a prescindere dalla regolarità del soggiorno, nelle scuole di ogni ordine e grado ( Testo Unico 286/98 ).</a:t>
            </a:r>
          </a:p>
          <a:p>
            <a:r>
              <a:rPr lang="it-IT" dirty="0" smtClean="0">
                <a:solidFill>
                  <a:srgbClr val="FF0000"/>
                </a:solidFill>
              </a:rPr>
              <a:t>Sono dunque giudicate discriminatorie in sede giurisprudenziale le misure, attivate da alcuni Comuni, che richiedono per accedervi una documentazione difficilmente reperibile dagli interessati</a:t>
            </a:r>
            <a:endParaRPr lang="it-IT"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Osservazioni</a:t>
            </a:r>
            <a:endParaRPr lang="it-IT" dirty="0"/>
          </a:p>
        </p:txBody>
      </p:sp>
      <p:sp>
        <p:nvSpPr>
          <p:cNvPr id="3" name="Segnaposto contenuto 2"/>
          <p:cNvSpPr>
            <a:spLocks noGrp="1"/>
          </p:cNvSpPr>
          <p:nvPr>
            <p:ph idx="1"/>
          </p:nvPr>
        </p:nvSpPr>
        <p:spPr/>
        <p:txBody>
          <a:bodyPr>
            <a:normAutofit fontScale="92500"/>
          </a:bodyPr>
          <a:lstStyle/>
          <a:p>
            <a:r>
              <a:rPr lang="it-IT" sz="2400" dirty="0" smtClean="0">
                <a:solidFill>
                  <a:srgbClr val="FF0000"/>
                </a:solidFill>
              </a:rPr>
              <a:t>Il diritto all’istruzione e formazione configura un’offerta formativa largamente accogliente – seppure con criticità – solo per i minori ( </a:t>
            </a:r>
            <a:r>
              <a:rPr lang="it-IT" sz="2400" dirty="0" smtClean="0"/>
              <a:t>con estensione agli ultradiciottenni in conclusione dei percorsi finalizzati al conseguimento di diplomi e qualifiche )</a:t>
            </a:r>
          </a:p>
          <a:p>
            <a:pPr algn="just"/>
            <a:r>
              <a:rPr lang="it-IT" sz="2400" dirty="0" smtClean="0"/>
              <a:t>Un’analisi,  qui neppure accennata per motivi di tempo, del </a:t>
            </a:r>
            <a:r>
              <a:rPr lang="it-IT" sz="2400" dirty="0" smtClean="0">
                <a:solidFill>
                  <a:srgbClr val="FF0000"/>
                </a:solidFill>
              </a:rPr>
              <a:t>diritto </a:t>
            </a:r>
            <a:r>
              <a:rPr lang="it-IT" sz="2400" dirty="0" smtClean="0">
                <a:solidFill>
                  <a:srgbClr val="FF0000"/>
                </a:solidFill>
              </a:rPr>
              <a:t>di accesso ad offerte formative post-diploma e post qualifiche ( tra cui università, ITS, formazione professionale continua ecc. ), mostrerebbe una normativa ben più restrittiva  sebbene la realtà dell’immigrazione sia fatta anche di moltissimi giovani adulti con bisogni formativi e aspirazioni di inserimento professionale </a:t>
            </a:r>
            <a:r>
              <a:rPr lang="it-IT" sz="2400" dirty="0" smtClean="0">
                <a:solidFill>
                  <a:srgbClr val="FF0000"/>
                </a:solidFill>
              </a:rPr>
              <a:t>anche nei comparti più qualificati del mondo del lavoro</a:t>
            </a:r>
            <a:r>
              <a:rPr lang="it-IT" sz="2400" dirty="0" smtClean="0">
                <a:solidFill>
                  <a:srgbClr val="FF0000"/>
                </a:solidFill>
              </a:rPr>
              <a:t>.  </a:t>
            </a:r>
            <a:r>
              <a:rPr lang="it-IT" sz="2400" dirty="0" smtClean="0"/>
              <a:t>Ciò deriva dalla debolezza, oltre che del nostro sistema di apprendimento permanente, anche delle politiche di integrazione del Paese. </a:t>
            </a:r>
            <a:endParaRPr lang="it-IT"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dirty="0" smtClean="0"/>
              <a:t>I principi della Convenzione ONU del 1989 sui diritti dell’infanzia e dell’adolescenza ( legge nazionale 176/1991 )</a:t>
            </a:r>
            <a:endParaRPr lang="it-IT" sz="3200" dirty="0"/>
          </a:p>
        </p:txBody>
      </p:sp>
      <p:sp>
        <p:nvSpPr>
          <p:cNvPr id="3" name="Segnaposto contenuto 2"/>
          <p:cNvSpPr>
            <a:spLocks noGrp="1"/>
          </p:cNvSpPr>
          <p:nvPr>
            <p:ph idx="1"/>
          </p:nvPr>
        </p:nvSpPr>
        <p:spPr/>
        <p:txBody>
          <a:bodyPr/>
          <a:lstStyle/>
          <a:p>
            <a:r>
              <a:rPr lang="it-IT" dirty="0" smtClean="0"/>
              <a:t>Superiore interesse del minore ( art.3 )</a:t>
            </a:r>
          </a:p>
          <a:p>
            <a:r>
              <a:rPr lang="it-IT" dirty="0" smtClean="0"/>
              <a:t>Non discriminazione (art.2 )</a:t>
            </a:r>
          </a:p>
          <a:p>
            <a:pPr algn="just">
              <a:buNone/>
            </a:pPr>
            <a:r>
              <a:rPr lang="it-IT" dirty="0" smtClean="0"/>
              <a:t>    </a:t>
            </a:r>
            <a:r>
              <a:rPr lang="it-IT" dirty="0" smtClean="0">
                <a:solidFill>
                  <a:srgbClr val="FF0000"/>
                </a:solidFill>
              </a:rPr>
              <a:t>I diritti sanciti dalla Convenzione ( tra cui quello all’istruzione ) devono essere riconosciuti </a:t>
            </a:r>
            <a:r>
              <a:rPr lang="it-IT" dirty="0">
                <a:solidFill>
                  <a:srgbClr val="FF0000"/>
                </a:solidFill>
              </a:rPr>
              <a:t>s</a:t>
            </a:r>
            <a:r>
              <a:rPr lang="it-IT" dirty="0" smtClean="0">
                <a:solidFill>
                  <a:srgbClr val="FF0000"/>
                </a:solidFill>
              </a:rPr>
              <a:t>enza discriminazione alcuna a tutti i minori che rientrano nella giurisdizione dello Stato, a prescindere  dalla cittadinanza e dalla regolarità del soggiorno</a:t>
            </a:r>
            <a:endParaRPr lang="it-IT"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principi fondamentali della legislazione italiana</a:t>
            </a:r>
            <a:endParaRPr lang="it-IT" dirty="0"/>
          </a:p>
        </p:txBody>
      </p:sp>
      <p:sp>
        <p:nvSpPr>
          <p:cNvPr id="3" name="Segnaposto contenuto 2"/>
          <p:cNvSpPr>
            <a:spLocks noGrp="1"/>
          </p:cNvSpPr>
          <p:nvPr>
            <p:ph idx="1"/>
          </p:nvPr>
        </p:nvSpPr>
        <p:spPr/>
        <p:txBody>
          <a:bodyPr/>
          <a:lstStyle/>
          <a:p>
            <a:pPr algn="just"/>
            <a:r>
              <a:rPr lang="it-IT" dirty="0" smtClean="0">
                <a:solidFill>
                  <a:srgbClr val="FF0000"/>
                </a:solidFill>
              </a:rPr>
              <a:t>Costituzione</a:t>
            </a:r>
            <a:r>
              <a:rPr lang="it-IT" dirty="0" smtClean="0"/>
              <a:t> : artt. 2 ( riconoscimento diritti fondamentali), 3 ( uguaglianza di tutti di fronte alla legge e obbligo per la Repubblica di rimozione degli ostacoli ), 10 ( riserva di legge in materia di status giuridico dello straniero ), 31 ( tutela infanzia), 34 ( scuola aperta a tutti )</a:t>
            </a:r>
          </a:p>
          <a:p>
            <a:r>
              <a:rPr lang="it-IT" dirty="0" smtClean="0">
                <a:solidFill>
                  <a:srgbClr val="FF0000"/>
                </a:solidFill>
              </a:rPr>
              <a:t>Testo Unico sull’immigrazione</a:t>
            </a:r>
            <a:r>
              <a:rPr lang="it-IT" dirty="0" smtClean="0"/>
              <a:t>, art.28 : principio del superiore interesse del minore</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Altri riferimenti normativi a livello internazionale e comunitario giuridicamente vincolanti </a:t>
            </a:r>
            <a:endParaRPr lang="it-IT" sz="3200" dirty="0"/>
          </a:p>
        </p:txBody>
      </p:sp>
      <p:sp>
        <p:nvSpPr>
          <p:cNvPr id="3" name="Segnaposto contenuto 2"/>
          <p:cNvSpPr>
            <a:spLocks noGrp="1"/>
          </p:cNvSpPr>
          <p:nvPr>
            <p:ph idx="1"/>
          </p:nvPr>
        </p:nvSpPr>
        <p:spPr/>
        <p:txBody>
          <a:bodyPr>
            <a:normAutofit lnSpcReduction="10000"/>
          </a:bodyPr>
          <a:lstStyle/>
          <a:p>
            <a:pPr algn="just">
              <a:buFontTx/>
              <a:buChar char="-"/>
            </a:pPr>
            <a:r>
              <a:rPr lang="it-IT" dirty="0" smtClean="0"/>
              <a:t>Convenzione europea dei diritti dell’uomo, I protocollo addizionale art.2 (“Il diritto all’istruzione non può essere negato a nessuno” )</a:t>
            </a:r>
          </a:p>
          <a:p>
            <a:pPr algn="just">
              <a:buFontTx/>
              <a:buChar char="-"/>
            </a:pPr>
            <a:r>
              <a:rPr lang="it-IT" dirty="0" smtClean="0"/>
              <a:t>Carta dei diritti fondamentali dell’Unione Europea, art.14 ( “ Ogni individuo ha diritto all’istruzione” )</a:t>
            </a:r>
          </a:p>
          <a:p>
            <a:pPr>
              <a:buNone/>
            </a:pPr>
            <a:r>
              <a:rPr lang="it-IT" dirty="0" smtClean="0"/>
              <a:t>    </a:t>
            </a:r>
            <a:r>
              <a:rPr lang="it-IT" dirty="0" smtClean="0">
                <a:solidFill>
                  <a:srgbClr val="FF0000"/>
                </a:solidFill>
              </a:rPr>
              <a:t>Vale in ogni caso la gerarchia delle fonti, e il “superiore diritto del minore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Minori stranieri e diritto allo studio – I temi di maggiore importanza</a:t>
            </a:r>
            <a:endParaRPr lang="it-IT" dirty="0"/>
          </a:p>
        </p:txBody>
      </p:sp>
      <p:sp>
        <p:nvSpPr>
          <p:cNvPr id="3" name="Segnaposto contenuto 2"/>
          <p:cNvSpPr>
            <a:spLocks noGrp="1"/>
          </p:cNvSpPr>
          <p:nvPr>
            <p:ph idx="1"/>
          </p:nvPr>
        </p:nvSpPr>
        <p:spPr/>
        <p:txBody>
          <a:bodyPr/>
          <a:lstStyle/>
          <a:p>
            <a:r>
              <a:rPr lang="it-IT" dirty="0" smtClean="0"/>
              <a:t>Iscrizione</a:t>
            </a:r>
          </a:p>
          <a:p>
            <a:r>
              <a:rPr lang="it-IT" dirty="0" smtClean="0"/>
              <a:t>Inserimento nelle classi e tra scuole</a:t>
            </a:r>
          </a:p>
          <a:p>
            <a:r>
              <a:rPr lang="it-IT" dirty="0" smtClean="0"/>
              <a:t>Ripartizione tra le classi e le scuole </a:t>
            </a:r>
          </a:p>
          <a:p>
            <a:r>
              <a:rPr lang="it-IT" dirty="0" smtClean="0"/>
              <a:t>Riconoscimento titolo di studio conseguito nel paese di provenienza </a:t>
            </a:r>
          </a:p>
          <a:p>
            <a:r>
              <a:rPr lang="it-IT" dirty="0" smtClean="0"/>
              <a:t>Titolo conclusivo del corso di studi</a:t>
            </a:r>
          </a:p>
          <a:p>
            <a:r>
              <a:rPr lang="it-IT" dirty="0" smtClean="0"/>
              <a:t>Misure per il diritto allo studio</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Iscrizione (1 )</a:t>
            </a:r>
            <a:endParaRPr lang="it-IT" dirty="0"/>
          </a:p>
        </p:txBody>
      </p:sp>
      <p:sp>
        <p:nvSpPr>
          <p:cNvPr id="3" name="Segnaposto contenuto 2"/>
          <p:cNvSpPr>
            <a:spLocks noGrp="1"/>
          </p:cNvSpPr>
          <p:nvPr>
            <p:ph idx="1"/>
          </p:nvPr>
        </p:nvSpPr>
        <p:spPr/>
        <p:txBody>
          <a:bodyPr>
            <a:normAutofit fontScale="77500" lnSpcReduction="20000"/>
          </a:bodyPr>
          <a:lstStyle/>
          <a:p>
            <a:r>
              <a:rPr lang="it-IT" sz="2800" dirty="0" smtClean="0"/>
              <a:t>I minori stranieri sono soggetti all’obbligo scolastico e hanno diritto all’istruzione , indipendentemente dalla regolarità del soggiorno loro e/o dei genitori, nelle forme e nei modi previsti per i cittadini italiani ( Testo Unico 286/98,art.38 ; DPR 394/99,art.45 </a:t>
            </a:r>
            <a:r>
              <a:rPr lang="it-IT" dirty="0" smtClean="0"/>
              <a:t>)</a:t>
            </a:r>
          </a:p>
          <a:p>
            <a:pPr algn="just">
              <a:buNone/>
            </a:pPr>
            <a:r>
              <a:rPr lang="it-IT" dirty="0" smtClean="0"/>
              <a:t>Dopo le modifiche restrittive della legge 94/2009 ( il cosiddetto“pacchetto sicurezza ) sono insorti dubbi su due punti : se l’obbligo di esibizione del permesso di soggiorno per “provvedimenti di interesse dello straniero” sancito dal testo riguardasse anche le iscrizioni a scuola e se il diritto di accedere in qualsiasi condizione a “prestazioni scolastiche obbligatorie” significasse circoscriverlo, con quella dizione, al solo il percorso scolastico decennale. </a:t>
            </a:r>
            <a:r>
              <a:rPr lang="it-IT" dirty="0" smtClean="0">
                <a:solidFill>
                  <a:srgbClr val="FF0000"/>
                </a:solidFill>
              </a:rPr>
              <a:t>La soluzione dei dubbi chiarifica il significato/valore del diritto all’istruzione e formazione dei minori stranieri nel caso italiano</a:t>
            </a:r>
            <a:r>
              <a:rPr lang="it-IT" dirty="0" smtClean="0"/>
              <a:t>.</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Iscrizione ( 2 ) – gli argomenti giuridici che risolvono i dubbi</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L’obbligo di esibizione del permesso di soggiorno anche per le iscrizioni scolastiche non ha giustificazione normativa  perché la partecipazione all’istruzione è interesse “del minore” – soggetto che gode di particolare tutela -  ma anche di interesse pubblico ( così come per la sanità )</a:t>
            </a:r>
          </a:p>
          <a:p>
            <a:pPr algn="just"/>
            <a:r>
              <a:rPr lang="it-IT" dirty="0" smtClean="0"/>
              <a:t>Il dubbio su un diritto all’istruzione circoscritto ai soli 10 anni di obbligo scolastico in senso stretto viene anch’esso superato perché obbligo scolastico e obbligo formativo sono stati ridefiniti come diritto-dovere all’’istruzione e formazione per il conseguimento di un diploma o almeno di una qualificazione professionale entro i 18 anni( </a:t>
            </a:r>
            <a:r>
              <a:rPr lang="it-IT" dirty="0" err="1" smtClean="0"/>
              <a:t>Dlgsl</a:t>
            </a:r>
            <a:r>
              <a:rPr lang="it-IT" dirty="0" smtClean="0"/>
              <a:t> 76/2885, legge 296/2006.Dlgsl 226/2005 ; Decreto MIUR 139/2007 ). </a:t>
            </a:r>
            <a:r>
              <a:rPr lang="it-IT" dirty="0" smtClean="0">
                <a:solidFill>
                  <a:srgbClr val="FF0000"/>
                </a:solidFill>
              </a:rPr>
              <a:t>Ciò significa che il diritto contempla il percorso quinquennale della secondaria di II grado e l’istruzione- formazione professionale</a:t>
            </a:r>
            <a:endParaRPr lang="it-IT"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smtClean="0"/>
              <a:t>Iscrizione (3 ) – Nelle “prestazioni obbligatorie” rientra anche la scuola per l’infanzia che non è obbligatoria ?</a:t>
            </a:r>
            <a:endParaRPr lang="it-IT" sz="2800" dirty="0"/>
          </a:p>
        </p:txBody>
      </p:sp>
      <p:sp>
        <p:nvSpPr>
          <p:cNvPr id="3" name="Segnaposto contenuto 2"/>
          <p:cNvSpPr>
            <a:spLocks noGrp="1"/>
          </p:cNvSpPr>
          <p:nvPr>
            <p:ph idx="1"/>
          </p:nvPr>
        </p:nvSpPr>
        <p:spPr/>
        <p:txBody>
          <a:bodyPr>
            <a:normAutofit fontScale="85000" lnSpcReduction="10000"/>
          </a:bodyPr>
          <a:lstStyle/>
          <a:p>
            <a:pPr algn="just"/>
            <a:r>
              <a:rPr lang="it-IT" dirty="0" smtClean="0"/>
              <a:t>Non può essere richiesta l’esibizione del permesso di soggiorno neanche per l’iscrizione alla scuola per l’infanzia che ( legge 53/2003 ) “rientra nel complessivo sistema di istruzione e formazione”. Sebbene non obbligatoria, essa concorre all’eguaglianza delle opportunità educative, tant’è che “lo Stato ha il dovere di assicurarne la generalizzazione”. </a:t>
            </a:r>
            <a:r>
              <a:rPr lang="it-IT" dirty="0" smtClean="0">
                <a:solidFill>
                  <a:srgbClr val="FF0000"/>
                </a:solidFill>
              </a:rPr>
              <a:t>Ne deriva una giurisprudenza avversa ai Comuni che hanno preteso in sede di iscrizione l’esibizione del permesso di soggiorno o introdotto regolamenti discriminatori proprio in nome della non-obbligatorietà</a:t>
            </a:r>
            <a:endParaRPr lang="it-IT" dirty="0">
              <a:solidFill>
                <a:srgbClr val="FF0000"/>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1959</Words>
  <Application>Microsoft Office PowerPoint</Application>
  <PresentationFormat>Presentazione su schermo (4:3)</PresentationFormat>
  <Paragraphs>79</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Il diritto all’istruzione e alla formazione professionale dei minori stranieri</vt:lpstr>
      <vt:lpstr>Il diritto è disciplinato da</vt:lpstr>
      <vt:lpstr>I principi della Convenzione ONU del 1989 sui diritti dell’infanzia e dell’adolescenza ( legge nazionale 176/1991 )</vt:lpstr>
      <vt:lpstr>I principi fondamentali della legislazione italiana</vt:lpstr>
      <vt:lpstr>Altri riferimenti normativi a livello internazionale e comunitario giuridicamente vincolanti </vt:lpstr>
      <vt:lpstr>Minori stranieri e diritto allo studio – I temi di maggiore importanza</vt:lpstr>
      <vt:lpstr>Iscrizione (1 )</vt:lpstr>
      <vt:lpstr>Iscrizione ( 2 ) – gli argomenti giuridici che risolvono i dubbi</vt:lpstr>
      <vt:lpstr>Iscrizione (3 ) – Nelle “prestazioni obbligatorie” rientra anche la scuola per l’infanzia che non è obbligatoria ?</vt:lpstr>
      <vt:lpstr>Iscrizione ( 4 )-  Tempistica - Respingimenti</vt:lpstr>
      <vt:lpstr>Iscrizione ( 4bis )- Respingimenti </vt:lpstr>
      <vt:lpstr>Iscrizione ( 4ter ) Respingimenti</vt:lpstr>
      <vt:lpstr>Iscrizione ( 4ter-continua )- Respingimenti</vt:lpstr>
      <vt:lpstr>Iscrizione al II ciclo</vt:lpstr>
      <vt:lpstr>Inserimento nelle classi dei minori che arrivano dall’estero</vt:lpstr>
      <vt:lpstr>Ripartizione nelle classi e tra scuole</vt:lpstr>
      <vt:lpstr>Inserimento e apprendimento lingua italiana</vt:lpstr>
      <vt:lpstr>Riconoscimento del titolo conseguito all’estero e titoli conclusivi (1 )</vt:lpstr>
      <vt:lpstr>Validità del titolo conclusivo</vt:lpstr>
      <vt:lpstr>Misure per il diritto allo studio</vt:lpstr>
      <vt:lpstr>Osservazioni</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diritto all’istruzione e alla formazione professionale dei minori stranieri</dc:title>
  <dc:creator>*</dc:creator>
  <cp:lastModifiedBy>*</cp:lastModifiedBy>
  <cp:revision>97</cp:revision>
  <dcterms:created xsi:type="dcterms:W3CDTF">2020-01-14T13:06:04Z</dcterms:created>
  <dcterms:modified xsi:type="dcterms:W3CDTF">2020-01-18T16:11:25Z</dcterms:modified>
</cp:coreProperties>
</file>