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5"/>
  </p:notesMasterIdLst>
  <p:sldIdLst>
    <p:sldId id="267" r:id="rId2"/>
    <p:sldId id="382" r:id="rId3"/>
    <p:sldId id="389" r:id="rId4"/>
    <p:sldId id="388" r:id="rId5"/>
    <p:sldId id="390" r:id="rId6"/>
    <p:sldId id="400" r:id="rId7"/>
    <p:sldId id="392" r:id="rId8"/>
    <p:sldId id="310" r:id="rId9"/>
    <p:sldId id="403" r:id="rId10"/>
    <p:sldId id="401" r:id="rId11"/>
    <p:sldId id="393" r:id="rId12"/>
    <p:sldId id="366" r:id="rId13"/>
    <p:sldId id="313" r:id="rId14"/>
    <p:sldId id="369" r:id="rId15"/>
    <p:sldId id="378" r:id="rId16"/>
    <p:sldId id="370" r:id="rId17"/>
    <p:sldId id="376" r:id="rId18"/>
    <p:sldId id="395" r:id="rId19"/>
    <p:sldId id="402" r:id="rId20"/>
    <p:sldId id="319" r:id="rId21"/>
    <p:sldId id="399" r:id="rId22"/>
    <p:sldId id="377" r:id="rId23"/>
    <p:sldId id="321" r:id="rId24"/>
  </p:sldIdLst>
  <p:sldSz cx="9144000" cy="6858000" type="screen4x3"/>
  <p:notesSz cx="6788150" cy="99234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una Tabanella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3FBE"/>
    <a:srgbClr val="7F142A"/>
    <a:srgbClr val="AB97BF"/>
    <a:srgbClr val="006600"/>
    <a:srgbClr val="505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88" d="100"/>
          <a:sy n="88" d="100"/>
        </p:scale>
        <p:origin x="-570" y="-348"/>
      </p:cViewPr>
      <p:guideLst>
        <p:guide orient="horz" pos="1354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ocumenti%20Utente\dipatriz\FRANCESCA_D\A_STRANIERI\Diffusione\Convegni\ScuoleMigranti_20_Ap_16\Tavole_20%20APRILE_13_04_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'GENERAZIONI_MIGRA_tipo scuol'!$L$16</c:f>
              <c:strCache>
                <c:ptCount val="1"/>
                <c:pt idx="0">
                  <c:v>Nati in Italia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'GENERAZIONI_MIGRA_tipo scuol'!$M$15:$O$15</c:f>
              <c:strCache>
                <c:ptCount val="3"/>
                <c:pt idx="0">
                  <c:v>Totale</c:v>
                </c:pt>
                <c:pt idx="1">
                  <c:v>Scuole secondarie di I grado</c:v>
                </c:pt>
                <c:pt idx="2">
                  <c:v>Scuole secondarie di II grado</c:v>
                </c:pt>
              </c:strCache>
            </c:strRef>
          </c:cat>
          <c:val>
            <c:numRef>
              <c:f>'GENERAZIONI_MIGRA_tipo scuol'!$M$16:$O$16</c:f>
              <c:numCache>
                <c:formatCode>#,#00</c:formatCode>
                <c:ptCount val="3"/>
                <c:pt idx="0">
                  <c:v>29.230857833962048</c:v>
                </c:pt>
                <c:pt idx="1">
                  <c:v>42.734788556474157</c:v>
                </c:pt>
                <c:pt idx="2">
                  <c:v>16.556882884894499</c:v>
                </c:pt>
              </c:numCache>
            </c:numRef>
          </c:val>
        </c:ser>
        <c:ser>
          <c:idx val="1"/>
          <c:order val="1"/>
          <c:tx>
            <c:strRef>
              <c:f>'GENERAZIONI_MIGRA_tipo scuol'!$L$17</c:f>
              <c:strCache>
                <c:ptCount val="1"/>
                <c:pt idx="0">
                  <c:v>Nati all'estero ed entrati in Italia prima dei 6 anni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'GENERAZIONI_MIGRA_tipo scuol'!$M$15:$O$15</c:f>
              <c:strCache>
                <c:ptCount val="3"/>
                <c:pt idx="0">
                  <c:v>Totale</c:v>
                </c:pt>
                <c:pt idx="1">
                  <c:v>Scuole secondarie di I grado</c:v>
                </c:pt>
                <c:pt idx="2">
                  <c:v>Scuole secondarie di II grado</c:v>
                </c:pt>
              </c:strCache>
            </c:strRef>
          </c:cat>
          <c:val>
            <c:numRef>
              <c:f>'GENERAZIONI_MIGRA_tipo scuol'!$M$17:$O$17</c:f>
              <c:numCache>
                <c:formatCode>#,#00</c:formatCode>
                <c:ptCount val="3"/>
                <c:pt idx="0">
                  <c:v>25.651510352175539</c:v>
                </c:pt>
                <c:pt idx="1">
                  <c:v>24.124189615178732</c:v>
                </c:pt>
                <c:pt idx="2">
                  <c:v>27.079379256447471</c:v>
                </c:pt>
              </c:numCache>
            </c:numRef>
          </c:val>
        </c:ser>
        <c:ser>
          <c:idx val="2"/>
          <c:order val="2"/>
          <c:tx>
            <c:strRef>
              <c:f>'GENERAZIONI_MIGRA_tipo scuol'!$L$18</c:f>
              <c:strCache>
                <c:ptCount val="1"/>
                <c:pt idx="0">
                  <c:v>Nati all'estero ed entrati in Italia tra 6 e 11 anni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'GENERAZIONI_MIGRA_tipo scuol'!$M$15:$O$15</c:f>
              <c:strCache>
                <c:ptCount val="3"/>
                <c:pt idx="0">
                  <c:v>Totale</c:v>
                </c:pt>
                <c:pt idx="1">
                  <c:v>Scuole secondarie di I grado</c:v>
                </c:pt>
                <c:pt idx="2">
                  <c:v>Scuole secondarie di II grado</c:v>
                </c:pt>
              </c:strCache>
            </c:strRef>
          </c:cat>
          <c:val>
            <c:numRef>
              <c:f>'GENERAZIONI_MIGRA_tipo scuol'!$M$18:$O$18</c:f>
              <c:numCache>
                <c:formatCode>#,#00</c:formatCode>
                <c:ptCount val="3"/>
                <c:pt idx="0">
                  <c:v>26.578742764995539</c:v>
                </c:pt>
                <c:pt idx="1">
                  <c:v>22.809730565633735</c:v>
                </c:pt>
                <c:pt idx="2">
                  <c:v>30.116110304789551</c:v>
                </c:pt>
              </c:numCache>
            </c:numRef>
          </c:val>
        </c:ser>
        <c:ser>
          <c:idx val="3"/>
          <c:order val="3"/>
          <c:tx>
            <c:strRef>
              <c:f>'GENERAZIONI_MIGRA_tipo scuol'!$L$19</c:f>
              <c:strCache>
                <c:ptCount val="1"/>
                <c:pt idx="0">
                  <c:v>Nati all'estero entrati in Italia a 11 anni e più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'GENERAZIONI_MIGRA_tipo scuol'!$M$15:$O$15</c:f>
              <c:strCache>
                <c:ptCount val="3"/>
                <c:pt idx="0">
                  <c:v>Totale</c:v>
                </c:pt>
                <c:pt idx="1">
                  <c:v>Scuole secondarie di I grado</c:v>
                </c:pt>
                <c:pt idx="2">
                  <c:v>Scuole secondarie di II grado</c:v>
                </c:pt>
              </c:strCache>
            </c:strRef>
          </c:cat>
          <c:val>
            <c:numRef>
              <c:f>'GENERAZIONI_MIGRA_tipo scuol'!$M$19:$O$19</c:f>
              <c:numCache>
                <c:formatCode>#,#00</c:formatCode>
                <c:ptCount val="3"/>
                <c:pt idx="0">
                  <c:v>18.536009445100355</c:v>
                </c:pt>
                <c:pt idx="1">
                  <c:v>10.325343484208647</c:v>
                </c:pt>
                <c:pt idx="2">
                  <c:v>26.242045327676678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6666368"/>
        <c:axId val="96667904"/>
      </c:barChart>
      <c:catAx>
        <c:axId val="9666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6667904"/>
        <c:crosses val="autoZero"/>
        <c:auto val="1"/>
        <c:lblAlgn val="ctr"/>
        <c:lblOffset val="100"/>
        <c:noMultiLvlLbl val="0"/>
      </c:catAx>
      <c:valAx>
        <c:axId val="96667904"/>
        <c:scaling>
          <c:orientation val="minMax"/>
        </c:scaling>
        <c:delete val="1"/>
        <c:axPos val="l"/>
        <c:numFmt formatCode="#,#00" sourceLinked="1"/>
        <c:majorTickMark val="out"/>
        <c:minorTickMark val="none"/>
        <c:tickLblPos val="none"/>
        <c:crossAx val="9666636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551181102362219E-2"/>
          <c:y val="4.0893258508432305E-2"/>
          <c:w val="0.89796281714785653"/>
          <c:h val="0.705541450417990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'SCELTA SUPERIORI_GEN'!$B$38</c:f>
              <c:strCache>
                <c:ptCount val="1"/>
                <c:pt idx="0">
                  <c:v>Liceo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'SCELTA SUPERIORI_GEN'!$A$39:$A$44</c:f>
              <c:strCache>
                <c:ptCount val="6"/>
                <c:pt idx="0">
                  <c:v>Entrati prima dei 6 anni</c:v>
                </c:pt>
                <c:pt idx="1">
                  <c:v>Entrati tra 6 e 10 anni</c:v>
                </c:pt>
                <c:pt idx="2">
                  <c:v>Entrati a 11 anni e più</c:v>
                </c:pt>
                <c:pt idx="3">
                  <c:v>Nati in Italia</c:v>
                </c:pt>
                <c:pt idx="4">
                  <c:v>Totale stranieri</c:v>
                </c:pt>
                <c:pt idx="5">
                  <c:v>Italiani</c:v>
                </c:pt>
              </c:strCache>
            </c:strRef>
          </c:cat>
          <c:val>
            <c:numRef>
              <c:f>'SCELTA SUPERIORI_GEN'!$B$39:$B$44</c:f>
              <c:numCache>
                <c:formatCode>#,#00</c:formatCode>
                <c:ptCount val="6"/>
                <c:pt idx="0">
                  <c:v>51.587925508559472</c:v>
                </c:pt>
                <c:pt idx="1">
                  <c:v>44.372254342270018</c:v>
                </c:pt>
                <c:pt idx="2">
                  <c:v>42.23279447677897</c:v>
                </c:pt>
                <c:pt idx="3">
                  <c:v>47.818203834510591</c:v>
                </c:pt>
                <c:pt idx="4">
                  <c:v>47.480905656274629</c:v>
                </c:pt>
                <c:pt idx="5">
                  <c:v>57.299086943509202</c:v>
                </c:pt>
              </c:numCache>
            </c:numRef>
          </c:val>
        </c:ser>
        <c:ser>
          <c:idx val="1"/>
          <c:order val="1"/>
          <c:tx>
            <c:strRef>
              <c:f>'SCELTA SUPERIORI_GEN'!$C$38</c:f>
              <c:strCache>
                <c:ptCount val="1"/>
                <c:pt idx="0">
                  <c:v>Istituto tecnico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6.7403907967128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1616652215074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6.7403907967128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6.319116371918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7779E-3"/>
                  <c:y val="6.7403907967128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6.7403907967128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'SCELTA SUPERIORI_GEN'!$A$39:$A$44</c:f>
              <c:strCache>
                <c:ptCount val="6"/>
                <c:pt idx="0">
                  <c:v>Entrati prima dei 6 anni</c:v>
                </c:pt>
                <c:pt idx="1">
                  <c:v>Entrati tra 6 e 10 anni</c:v>
                </c:pt>
                <c:pt idx="2">
                  <c:v>Entrati a 11 anni e più</c:v>
                </c:pt>
                <c:pt idx="3">
                  <c:v>Nati in Italia</c:v>
                </c:pt>
                <c:pt idx="4">
                  <c:v>Totale stranieri</c:v>
                </c:pt>
                <c:pt idx="5">
                  <c:v>Italiani</c:v>
                </c:pt>
              </c:strCache>
            </c:strRef>
          </c:cat>
          <c:val>
            <c:numRef>
              <c:f>'SCELTA SUPERIORI_GEN'!$C$39:$C$44</c:f>
              <c:numCache>
                <c:formatCode>#,#00</c:formatCode>
                <c:ptCount val="6"/>
                <c:pt idx="0">
                  <c:v>16.272194016390639</c:v>
                </c:pt>
                <c:pt idx="1">
                  <c:v>23.081321493213359</c:v>
                </c:pt>
                <c:pt idx="2">
                  <c:v>13.670957344237145</c:v>
                </c:pt>
                <c:pt idx="3">
                  <c:v>20.37037336024218</c:v>
                </c:pt>
                <c:pt idx="4">
                  <c:v>19.272036639395505</c:v>
                </c:pt>
                <c:pt idx="5">
                  <c:v>16.502091737674039</c:v>
                </c:pt>
              </c:numCache>
            </c:numRef>
          </c:val>
        </c:ser>
        <c:ser>
          <c:idx val="2"/>
          <c:order val="2"/>
          <c:tx>
            <c:strRef>
              <c:f>'SCELTA SUPERIORI_GEN'!$D$38</c:f>
              <c:strCache>
                <c:ptCount val="1"/>
                <c:pt idx="0">
                  <c:v>Istituto professionale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'SCELTA SUPERIORI_GEN'!$A$39:$A$44</c:f>
              <c:strCache>
                <c:ptCount val="6"/>
                <c:pt idx="0">
                  <c:v>Entrati prima dei 6 anni</c:v>
                </c:pt>
                <c:pt idx="1">
                  <c:v>Entrati tra 6 e 10 anni</c:v>
                </c:pt>
                <c:pt idx="2">
                  <c:v>Entrati a 11 anni e più</c:v>
                </c:pt>
                <c:pt idx="3">
                  <c:v>Nati in Italia</c:v>
                </c:pt>
                <c:pt idx="4">
                  <c:v>Totale stranieri</c:v>
                </c:pt>
                <c:pt idx="5">
                  <c:v>Italiani</c:v>
                </c:pt>
              </c:strCache>
            </c:strRef>
          </c:cat>
          <c:val>
            <c:numRef>
              <c:f>'SCELTA SUPERIORI_GEN'!$D$39:$D$44</c:f>
              <c:numCache>
                <c:formatCode>#,#00</c:formatCode>
                <c:ptCount val="6"/>
                <c:pt idx="0">
                  <c:v>32.140011936719617</c:v>
                </c:pt>
                <c:pt idx="1">
                  <c:v>32.54648480016008</c:v>
                </c:pt>
                <c:pt idx="2">
                  <c:v>44.096600066154785</c:v>
                </c:pt>
                <c:pt idx="3">
                  <c:v>31.811422805247226</c:v>
                </c:pt>
                <c:pt idx="4">
                  <c:v>33.247329509934495</c:v>
                </c:pt>
                <c:pt idx="5">
                  <c:v>26.198821318816755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4912640"/>
        <c:axId val="114934912"/>
      </c:barChart>
      <c:catAx>
        <c:axId val="114912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14934912"/>
        <c:crosses val="autoZero"/>
        <c:auto val="1"/>
        <c:lblAlgn val="ctr"/>
        <c:lblOffset val="100"/>
        <c:noMultiLvlLbl val="0"/>
      </c:catAx>
      <c:valAx>
        <c:axId val="114934912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1491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8625109361329835E-2"/>
          <c:y val="0.92311443206568433"/>
          <c:w val="0.97859711286089235"/>
          <c:h val="7.4580995055176111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'SCELTA SUPERIORI_reg'!$D$123</c:f>
              <c:strCache>
                <c:ptCount val="1"/>
                <c:pt idx="0">
                  <c:v>Liceo-Istituto professionale</c:v>
                </c:pt>
              </c:strCache>
            </c:strRef>
          </c:tx>
          <c:invertIfNegative val="0"/>
          <c:cat>
            <c:strRef>
              <c:f>'SCELTA SUPERIORI_reg'!$A$124:$A$146</c:f>
              <c:strCache>
                <c:ptCount val="23"/>
                <c:pt idx="0">
                  <c:v>Lombardia</c:v>
                </c:pt>
                <c:pt idx="1">
                  <c:v>Basilicata</c:v>
                </c:pt>
                <c:pt idx="2">
                  <c:v>Emilia-Romagna</c:v>
                </c:pt>
                <c:pt idx="3">
                  <c:v>Veneto</c:v>
                </c:pt>
                <c:pt idx="4">
                  <c:v>Bolzano</c:v>
                </c:pt>
                <c:pt idx="5">
                  <c:v>Friuli-V. G.</c:v>
                </c:pt>
                <c:pt idx="6">
                  <c:v>Trentino-A. A.</c:v>
                </c:pt>
                <c:pt idx="7">
                  <c:v>Molise</c:v>
                </c:pt>
                <c:pt idx="8">
                  <c:v>Calabria</c:v>
                </c:pt>
                <c:pt idx="9">
                  <c:v>Trento</c:v>
                </c:pt>
                <c:pt idx="10">
                  <c:v>ITALIA</c:v>
                </c:pt>
                <c:pt idx="11">
                  <c:v>Marche</c:v>
                </c:pt>
                <c:pt idx="12">
                  <c:v>Valle d'Aosta</c:v>
                </c:pt>
                <c:pt idx="13">
                  <c:v>Piemonte</c:v>
                </c:pt>
                <c:pt idx="14">
                  <c:v>Toscana</c:v>
                </c:pt>
                <c:pt idx="15">
                  <c:v>Abruzzo</c:v>
                </c:pt>
                <c:pt idx="16">
                  <c:v>Umbria</c:v>
                </c:pt>
                <c:pt idx="17">
                  <c:v>Campania</c:v>
                </c:pt>
                <c:pt idx="18">
                  <c:v>Liguria</c:v>
                </c:pt>
                <c:pt idx="19">
                  <c:v>Sicilia</c:v>
                </c:pt>
                <c:pt idx="20">
                  <c:v>Puglia</c:v>
                </c:pt>
                <c:pt idx="21">
                  <c:v>Sardegna</c:v>
                </c:pt>
                <c:pt idx="22">
                  <c:v>Lazio</c:v>
                </c:pt>
              </c:strCache>
            </c:strRef>
          </c:cat>
          <c:val>
            <c:numRef>
              <c:f>'SCELTA SUPERIORI_reg'!$D$124:$D$146</c:f>
              <c:numCache>
                <c:formatCode>#,#00</c:formatCode>
                <c:ptCount val="23"/>
                <c:pt idx="0">
                  <c:v>-18.3</c:v>
                </c:pt>
                <c:pt idx="1">
                  <c:v>-15.899999999999999</c:v>
                </c:pt>
                <c:pt idx="2">
                  <c:v>-13.400000000000002</c:v>
                </c:pt>
                <c:pt idx="3">
                  <c:v>-13</c:v>
                </c:pt>
                <c:pt idx="4">
                  <c:v>-11.600000000000001</c:v>
                </c:pt>
                <c:pt idx="5">
                  <c:v>-10.399999999999999</c:v>
                </c:pt>
                <c:pt idx="6">
                  <c:v>-9.9558410276997193</c:v>
                </c:pt>
                <c:pt idx="7">
                  <c:v>-8.8999999999999986</c:v>
                </c:pt>
                <c:pt idx="8">
                  <c:v>-8.8000000000000043</c:v>
                </c:pt>
                <c:pt idx="9">
                  <c:v>-8.6999999999999957</c:v>
                </c:pt>
                <c:pt idx="10">
                  <c:v>-6.8999999999999986</c:v>
                </c:pt>
                <c:pt idx="11">
                  <c:v>-6.3999999999999986</c:v>
                </c:pt>
                <c:pt idx="12">
                  <c:v>-4.5999999999999943</c:v>
                </c:pt>
                <c:pt idx="13">
                  <c:v>-4.2000000000000028</c:v>
                </c:pt>
                <c:pt idx="14">
                  <c:v>-1.5</c:v>
                </c:pt>
                <c:pt idx="15">
                  <c:v>0</c:v>
                </c:pt>
                <c:pt idx="16">
                  <c:v>0.5</c:v>
                </c:pt>
                <c:pt idx="17">
                  <c:v>1.1999999999999957</c:v>
                </c:pt>
                <c:pt idx="18">
                  <c:v>2.1999999999999957</c:v>
                </c:pt>
                <c:pt idx="19">
                  <c:v>2.2999999999999972</c:v>
                </c:pt>
                <c:pt idx="20">
                  <c:v>5.2999999999999972</c:v>
                </c:pt>
                <c:pt idx="21">
                  <c:v>6.7000000000000028</c:v>
                </c:pt>
                <c:pt idx="22">
                  <c:v>14.299999999999997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4957696"/>
        <c:axId val="114971776"/>
      </c:barChart>
      <c:catAx>
        <c:axId val="114957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it-IT"/>
          </a:p>
        </c:txPr>
        <c:crossAx val="114971776"/>
        <c:crosses val="autoZero"/>
        <c:auto val="1"/>
        <c:lblAlgn val="ctr"/>
        <c:lblOffset val="0"/>
        <c:noMultiLvlLbl val="0"/>
      </c:catAx>
      <c:valAx>
        <c:axId val="114971776"/>
        <c:scaling>
          <c:orientation val="minMax"/>
          <c:max val="15"/>
        </c:scaling>
        <c:delete val="0"/>
        <c:axPos val="l"/>
        <c:numFmt formatCode="#,#00" sourceLinked="1"/>
        <c:majorTickMark val="out"/>
        <c:minorTickMark val="none"/>
        <c:tickLblPos val="nextTo"/>
        <c:crossAx val="11495769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28018372703412"/>
          <c:y val="2.8449964778017079E-2"/>
          <c:w val="0.83501159230096234"/>
          <c:h val="0.848270546107387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'SCELTA SUPERIORI_3media'!$B$31</c:f>
              <c:strCache>
                <c:ptCount val="1"/>
                <c:pt idx="0">
                  <c:v>Liceo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'SCELTA SUPERIORI_3media'!$A$32:$A$34</c:f>
              <c:strCache>
                <c:ptCount val="3"/>
                <c:pt idx="0">
                  <c:v>Prima media</c:v>
                </c:pt>
                <c:pt idx="1">
                  <c:v>Seconda media</c:v>
                </c:pt>
                <c:pt idx="2">
                  <c:v>Terza media</c:v>
                </c:pt>
              </c:strCache>
            </c:strRef>
          </c:cat>
          <c:val>
            <c:numRef>
              <c:f>'SCELTA SUPERIORI_3media'!$B$32:$B$34</c:f>
              <c:numCache>
                <c:formatCode>_-* #.##00_-;\-* #.##00_-;_-* "-"??_-;_-@_-</c:formatCode>
                <c:ptCount val="3"/>
                <c:pt idx="0">
                  <c:v>58.874500723861964</c:v>
                </c:pt>
                <c:pt idx="1">
                  <c:v>45.916875482066175</c:v>
                </c:pt>
                <c:pt idx="2">
                  <c:v>39.848424108508425</c:v>
                </c:pt>
              </c:numCache>
            </c:numRef>
          </c:val>
        </c:ser>
        <c:ser>
          <c:idx val="1"/>
          <c:order val="1"/>
          <c:tx>
            <c:strRef>
              <c:f>'SCELTA SUPERIORI_3media'!$C$31</c:f>
              <c:strCache>
                <c:ptCount val="1"/>
                <c:pt idx="0">
                  <c:v>Istituto tecnico</c:v>
                </c:pt>
              </c:strCache>
            </c:strRef>
          </c:tx>
          <c:invertIfNegative val="0"/>
          <c:cat>
            <c:strRef>
              <c:f>'SCELTA SUPERIORI_3media'!$A$32:$A$34</c:f>
              <c:strCache>
                <c:ptCount val="3"/>
                <c:pt idx="0">
                  <c:v>Prima media</c:v>
                </c:pt>
                <c:pt idx="1">
                  <c:v>Seconda media</c:v>
                </c:pt>
                <c:pt idx="2">
                  <c:v>Terza media</c:v>
                </c:pt>
              </c:strCache>
            </c:strRef>
          </c:cat>
          <c:val>
            <c:numRef>
              <c:f>'SCELTA SUPERIORI_3media'!$C$32:$C$34</c:f>
              <c:numCache>
                <c:formatCode>_-* #.##00_-;\-* #.##00_-;_-* "-"??_-;_-@_-</c:formatCode>
                <c:ptCount val="3"/>
                <c:pt idx="0">
                  <c:v>10.128904021088669</c:v>
                </c:pt>
                <c:pt idx="1">
                  <c:v>18.238314332091317</c:v>
                </c:pt>
                <c:pt idx="2">
                  <c:v>27.662885185727013</c:v>
                </c:pt>
              </c:numCache>
            </c:numRef>
          </c:val>
        </c:ser>
        <c:ser>
          <c:idx val="2"/>
          <c:order val="2"/>
          <c:tx>
            <c:strRef>
              <c:f>'SCELTA SUPERIORI_3media'!$D$31</c:f>
              <c:strCache>
                <c:ptCount val="1"/>
                <c:pt idx="0">
                  <c:v>Istituto professionale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'SCELTA SUPERIORI_3media'!$A$32:$A$34</c:f>
              <c:strCache>
                <c:ptCount val="3"/>
                <c:pt idx="0">
                  <c:v>Prima media</c:v>
                </c:pt>
                <c:pt idx="1">
                  <c:v>Seconda media</c:v>
                </c:pt>
                <c:pt idx="2">
                  <c:v>Terza media</c:v>
                </c:pt>
              </c:strCache>
            </c:strRef>
          </c:cat>
          <c:val>
            <c:numRef>
              <c:f>'SCELTA SUPERIORI_3media'!$D$32:$D$34</c:f>
              <c:numCache>
                <c:formatCode>_-* #.##00_-;\-* #.##00_-;_-* "-"??_-;_-@_-</c:formatCode>
                <c:ptCount val="3"/>
                <c:pt idx="0">
                  <c:v>30.996618833615486</c:v>
                </c:pt>
                <c:pt idx="1">
                  <c:v>35.844618318706665</c:v>
                </c:pt>
                <c:pt idx="2">
                  <c:v>32.488500713421246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294208"/>
        <c:axId val="115295744"/>
      </c:barChart>
      <c:catAx>
        <c:axId val="115294208"/>
        <c:scaling>
          <c:orientation val="minMax"/>
        </c:scaling>
        <c:delete val="0"/>
        <c:axPos val="b"/>
        <c:majorTickMark val="out"/>
        <c:minorTickMark val="none"/>
        <c:tickLblPos val="nextTo"/>
        <c:crossAx val="115295744"/>
        <c:crosses val="autoZero"/>
        <c:auto val="1"/>
        <c:lblAlgn val="ctr"/>
        <c:lblOffset val="100"/>
        <c:noMultiLvlLbl val="0"/>
      </c:catAx>
      <c:valAx>
        <c:axId val="11529574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152942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28018372703412"/>
          <c:y val="2.6547117519857586E-2"/>
          <c:w val="0.83501159230096234"/>
          <c:h val="0.8380615908688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'SCELTA SUPERIORI_3media'!$B$12</c:f>
              <c:strCache>
                <c:ptCount val="1"/>
                <c:pt idx="0">
                  <c:v>Liceo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'SCELTA SUPERIORI_3media'!$A$13:$A$15</c:f>
              <c:strCache>
                <c:ptCount val="3"/>
                <c:pt idx="0">
                  <c:v>Prima media</c:v>
                </c:pt>
                <c:pt idx="1">
                  <c:v>Seconda media</c:v>
                </c:pt>
                <c:pt idx="2">
                  <c:v>Terza media</c:v>
                </c:pt>
              </c:strCache>
            </c:strRef>
          </c:cat>
          <c:val>
            <c:numRef>
              <c:f>'SCELTA SUPERIORI_3media'!$B$13:$B$15</c:f>
              <c:numCache>
                <c:formatCode>_-* #.##00_-;\-* #.##00_-;_-* "-"??_-;_-@_-</c:formatCode>
                <c:ptCount val="3"/>
                <c:pt idx="0">
                  <c:v>47.855402233551104</c:v>
                </c:pt>
                <c:pt idx="1">
                  <c:v>39.745653722670959</c:v>
                </c:pt>
                <c:pt idx="2">
                  <c:v>23.665816920700109</c:v>
                </c:pt>
              </c:numCache>
            </c:numRef>
          </c:val>
        </c:ser>
        <c:ser>
          <c:idx val="1"/>
          <c:order val="1"/>
          <c:tx>
            <c:strRef>
              <c:f>'SCELTA SUPERIORI_3media'!$C$12</c:f>
              <c:strCache>
                <c:ptCount val="1"/>
                <c:pt idx="0">
                  <c:v>Istituto tecnico</c:v>
                </c:pt>
              </c:strCache>
            </c:strRef>
          </c:tx>
          <c:invertIfNegative val="0"/>
          <c:cat>
            <c:strRef>
              <c:f>'SCELTA SUPERIORI_3media'!$A$13:$A$15</c:f>
              <c:strCache>
                <c:ptCount val="3"/>
                <c:pt idx="0">
                  <c:v>Prima media</c:v>
                </c:pt>
                <c:pt idx="1">
                  <c:v>Seconda media</c:v>
                </c:pt>
                <c:pt idx="2">
                  <c:v>Terza media</c:v>
                </c:pt>
              </c:strCache>
            </c:strRef>
          </c:cat>
          <c:val>
            <c:numRef>
              <c:f>'SCELTA SUPERIORI_3media'!$C$13:$C$15</c:f>
              <c:numCache>
                <c:formatCode>_-* #.##00_-;\-* #.##00_-;_-* "-"??_-;_-@_-</c:formatCode>
                <c:ptCount val="3"/>
                <c:pt idx="0">
                  <c:v>12.14995490040714</c:v>
                </c:pt>
                <c:pt idx="1">
                  <c:v>16.086129847059148</c:v>
                </c:pt>
                <c:pt idx="2">
                  <c:v>30.750048612876963</c:v>
                </c:pt>
              </c:numCache>
            </c:numRef>
          </c:val>
        </c:ser>
        <c:ser>
          <c:idx val="2"/>
          <c:order val="2"/>
          <c:tx>
            <c:strRef>
              <c:f>'SCELTA SUPERIORI_3media'!$D$12</c:f>
              <c:strCache>
                <c:ptCount val="1"/>
                <c:pt idx="0">
                  <c:v>Istituto professionale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'SCELTA SUPERIORI_3media'!$A$13:$A$15</c:f>
              <c:strCache>
                <c:ptCount val="3"/>
                <c:pt idx="0">
                  <c:v>Prima media</c:v>
                </c:pt>
                <c:pt idx="1">
                  <c:v>Seconda media</c:v>
                </c:pt>
                <c:pt idx="2">
                  <c:v>Terza media</c:v>
                </c:pt>
              </c:strCache>
            </c:strRef>
          </c:cat>
          <c:val>
            <c:numRef>
              <c:f>'SCELTA SUPERIORI_3media'!$D$13:$D$15</c:f>
              <c:numCache>
                <c:formatCode>_-* #.##00_-;\-* #.##00_-;_-* "-"??_-;_-@_-</c:formatCode>
                <c:ptCount val="3"/>
                <c:pt idx="0">
                  <c:v>39.994617949139624</c:v>
                </c:pt>
                <c:pt idx="1">
                  <c:v>44.168493999870464</c:v>
                </c:pt>
                <c:pt idx="2">
                  <c:v>45.584134466422924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350528"/>
        <c:axId val="115368704"/>
      </c:barChart>
      <c:catAx>
        <c:axId val="1153505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5368704"/>
        <c:crosses val="autoZero"/>
        <c:auto val="1"/>
        <c:lblAlgn val="ctr"/>
        <c:lblOffset val="100"/>
        <c:noMultiLvlLbl val="0"/>
      </c:catAx>
      <c:valAx>
        <c:axId val="11536870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153505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57154219358945"/>
          <c:y val="6.2854521825548518E-3"/>
          <c:w val="0.7334739123518651"/>
          <c:h val="0.822176948755191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'Primo INSERIMENTO'!$B$146</c:f>
              <c:strCache>
                <c:ptCount val="1"/>
                <c:pt idx="0">
                  <c:v>Ritardo di 1 anno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'Primo INSERIMENTO'!$A$147:$A$149</c:f>
              <c:strCache>
                <c:ptCount val="3"/>
                <c:pt idx="0">
                  <c:v>Totale scuole</c:v>
                </c:pt>
                <c:pt idx="1">
                  <c:v>1° inserimento in
Scuola primaria</c:v>
                </c:pt>
                <c:pt idx="2">
                  <c:v>1° inserimento in
Scuola secondaria</c:v>
                </c:pt>
              </c:strCache>
            </c:strRef>
          </c:cat>
          <c:val>
            <c:numRef>
              <c:f>'Primo INSERIMENTO'!$B$147:$B$149</c:f>
              <c:numCache>
                <c:formatCode>#.##00</c:formatCode>
                <c:ptCount val="3"/>
                <c:pt idx="0">
                  <c:v>36.344401041666671</c:v>
                </c:pt>
                <c:pt idx="1">
                  <c:v>32.792650918635168</c:v>
                </c:pt>
                <c:pt idx="2">
                  <c:v>48.588490770901196</c:v>
                </c:pt>
              </c:numCache>
            </c:numRef>
          </c:val>
        </c:ser>
        <c:ser>
          <c:idx val="1"/>
          <c:order val="1"/>
          <c:tx>
            <c:strRef>
              <c:f>'Primo INSERIMENTO'!$C$146</c:f>
              <c:strCache>
                <c:ptCount val="1"/>
                <c:pt idx="0">
                  <c:v>Ritardo di 2 o più anni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'Primo INSERIMENTO'!$A$147:$A$149</c:f>
              <c:strCache>
                <c:ptCount val="3"/>
                <c:pt idx="0">
                  <c:v>Totale scuole</c:v>
                </c:pt>
                <c:pt idx="1">
                  <c:v>1° inserimento in
Scuola primaria</c:v>
                </c:pt>
                <c:pt idx="2">
                  <c:v>1° inserimento in
Scuola secondaria</c:v>
                </c:pt>
              </c:strCache>
            </c:strRef>
          </c:cat>
          <c:val>
            <c:numRef>
              <c:f>'Primo INSERIMENTO'!$C$147:$C$149</c:f>
              <c:numCache>
                <c:formatCode>#.##00</c:formatCode>
                <c:ptCount val="3"/>
                <c:pt idx="0">
                  <c:v>10.68115234375</c:v>
                </c:pt>
                <c:pt idx="1">
                  <c:v>6.2572178477690281</c:v>
                </c:pt>
                <c:pt idx="2">
                  <c:v>25.913861744480638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96724864"/>
        <c:axId val="96726400"/>
      </c:barChart>
      <c:catAx>
        <c:axId val="96724864"/>
        <c:scaling>
          <c:orientation val="minMax"/>
        </c:scaling>
        <c:delete val="0"/>
        <c:axPos val="l"/>
        <c:majorTickMark val="out"/>
        <c:minorTickMark val="none"/>
        <c:tickLblPos val="nextTo"/>
        <c:crossAx val="96726400"/>
        <c:crosses val="autoZero"/>
        <c:auto val="1"/>
        <c:lblAlgn val="ctr"/>
        <c:lblOffset val="100"/>
        <c:noMultiLvlLbl val="0"/>
      </c:catAx>
      <c:valAx>
        <c:axId val="96726400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crossAx val="96724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8604549431321082E-2"/>
          <c:y val="0.8962715110957552"/>
          <c:w val="0.93933468543704768"/>
          <c:h val="8.8182316807434255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990839033257954E-2"/>
          <c:y val="4.0322682959950791E-2"/>
          <c:w val="0.92493551383000205"/>
          <c:h val="0.733872894281581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'RIPETENZE REG_m'!$M$8</c:f>
              <c:strCache>
                <c:ptCount val="1"/>
                <c:pt idx="0">
                  <c:v>Italiani</c:v>
                </c:pt>
              </c:strCache>
            </c:strRef>
          </c:tx>
          <c:spPr>
            <a:solidFill>
              <a:srgbClr val="C8B6A8"/>
            </a:solidFill>
            <a:ln w="25400">
              <a:noFill/>
            </a:ln>
          </c:spPr>
          <c:invertIfNegative val="0"/>
          <c:dPt>
            <c:idx val="9"/>
            <c:invertIfNegative val="0"/>
            <c:bubble3D val="0"/>
            <c:spPr>
              <a:pattFill prst="ltDnDiag">
                <a:fgClr>
                  <a:srgbClr val="C8B6A8"/>
                </a:fgClr>
                <a:bgClr>
                  <a:schemeClr val="bg1"/>
                </a:bgClr>
              </a:pattFill>
              <a:ln w="9525">
                <a:solidFill>
                  <a:schemeClr val="accent2">
                    <a:lumMod val="50000"/>
                  </a:schemeClr>
                </a:solidFill>
              </a:ln>
            </c:spPr>
          </c:dPt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7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'RIPETENZE REG_m'!$L$9:$L$31</c:f>
              <c:strCache>
                <c:ptCount val="23"/>
                <c:pt idx="0">
                  <c:v>Valle d'Aosta</c:v>
                </c:pt>
                <c:pt idx="1">
                  <c:v>Veneto</c:v>
                </c:pt>
                <c:pt idx="2">
                  <c:v>Friuli-V. G.</c:v>
                </c:pt>
                <c:pt idx="3">
                  <c:v>Toscana</c:v>
                </c:pt>
                <c:pt idx="4">
                  <c:v>Liguria</c:v>
                </c:pt>
                <c:pt idx="5">
                  <c:v>Emilia-Romagna</c:v>
                </c:pt>
                <c:pt idx="6">
                  <c:v>Lombardia</c:v>
                </c:pt>
                <c:pt idx="7">
                  <c:v>Marche</c:v>
                </c:pt>
                <c:pt idx="8">
                  <c:v>Bolzano</c:v>
                </c:pt>
                <c:pt idx="9">
                  <c:v>Italia</c:v>
                </c:pt>
                <c:pt idx="10">
                  <c:v>Sardegna</c:v>
                </c:pt>
                <c:pt idx="11">
                  <c:v>Abruzzo</c:v>
                </c:pt>
                <c:pt idx="12">
                  <c:v>Basilicata</c:v>
                </c:pt>
                <c:pt idx="13">
                  <c:v>Umbria</c:v>
                </c:pt>
                <c:pt idx="14">
                  <c:v>Trentino-A. A.</c:v>
                </c:pt>
                <c:pt idx="15">
                  <c:v>Campania</c:v>
                </c:pt>
                <c:pt idx="16">
                  <c:v>Piemonte</c:v>
                </c:pt>
                <c:pt idx="17">
                  <c:v>Calabria</c:v>
                </c:pt>
                <c:pt idx="18">
                  <c:v>Molise</c:v>
                </c:pt>
                <c:pt idx="19">
                  <c:v>Lazio</c:v>
                </c:pt>
                <c:pt idx="20">
                  <c:v>Puglia</c:v>
                </c:pt>
                <c:pt idx="21">
                  <c:v>Sicilia</c:v>
                </c:pt>
                <c:pt idx="22">
                  <c:v>Trento</c:v>
                </c:pt>
              </c:strCache>
            </c:strRef>
          </c:cat>
          <c:val>
            <c:numRef>
              <c:f>'RIPETENZE REG_m'!$M$9:$M$31</c:f>
              <c:numCache>
                <c:formatCode>#,#00</c:formatCode>
                <c:ptCount val="23"/>
                <c:pt idx="0">
                  <c:v>17</c:v>
                </c:pt>
                <c:pt idx="1">
                  <c:v>16.299999999999997</c:v>
                </c:pt>
                <c:pt idx="2">
                  <c:v>17.299999999999997</c:v>
                </c:pt>
                <c:pt idx="3">
                  <c:v>16.599999999999994</c:v>
                </c:pt>
                <c:pt idx="4">
                  <c:v>16.099999999999994</c:v>
                </c:pt>
                <c:pt idx="5">
                  <c:v>15.5</c:v>
                </c:pt>
                <c:pt idx="6">
                  <c:v>17.5</c:v>
                </c:pt>
                <c:pt idx="7">
                  <c:v>11.400000000000006</c:v>
                </c:pt>
                <c:pt idx="8">
                  <c:v>10.799999999999997</c:v>
                </c:pt>
                <c:pt idx="9">
                  <c:v>14.299999999999997</c:v>
                </c:pt>
                <c:pt idx="10">
                  <c:v>19.5</c:v>
                </c:pt>
                <c:pt idx="11">
                  <c:v>14.299999999999997</c:v>
                </c:pt>
                <c:pt idx="12">
                  <c:v>14.5</c:v>
                </c:pt>
                <c:pt idx="13">
                  <c:v>10.400000000000006</c:v>
                </c:pt>
                <c:pt idx="14">
                  <c:v>9.6950947749259342</c:v>
                </c:pt>
                <c:pt idx="15">
                  <c:v>10</c:v>
                </c:pt>
                <c:pt idx="16">
                  <c:v>13.900000000000006</c:v>
                </c:pt>
                <c:pt idx="17">
                  <c:v>10.5</c:v>
                </c:pt>
                <c:pt idx="18">
                  <c:v>10</c:v>
                </c:pt>
                <c:pt idx="19">
                  <c:v>11.400000000000006</c:v>
                </c:pt>
                <c:pt idx="20">
                  <c:v>10.5</c:v>
                </c:pt>
                <c:pt idx="21">
                  <c:v>11.5</c:v>
                </c:pt>
                <c:pt idx="22">
                  <c:v>8.7999999999999972</c:v>
                </c:pt>
              </c:numCache>
            </c:numRef>
          </c:val>
        </c:ser>
        <c:ser>
          <c:idx val="1"/>
          <c:order val="1"/>
          <c:tx>
            <c:strRef>
              <c:f>'RIPETENZE REG_m'!$N$8</c:f>
              <c:strCache>
                <c:ptCount val="1"/>
                <c:pt idx="0">
                  <c:v>Stranieri</c:v>
                </c:pt>
              </c:strCache>
            </c:strRef>
          </c:tx>
          <c:spPr>
            <a:solidFill>
              <a:srgbClr val="9F7F66"/>
            </a:solidFill>
            <a:ln w="25400">
              <a:noFill/>
            </a:ln>
          </c:spPr>
          <c:invertIfNegative val="0"/>
          <c:dPt>
            <c:idx val="9"/>
            <c:invertIfNegative val="0"/>
            <c:bubble3D val="0"/>
            <c:spPr>
              <a:pattFill prst="pct90">
                <a:fgClr>
                  <a:srgbClr val="9F7F66"/>
                </a:fgClr>
                <a:bgClr>
                  <a:schemeClr val="bg1"/>
                </a:bgClr>
              </a:pattFill>
              <a:ln w="25400">
                <a:noFill/>
              </a:ln>
            </c:spPr>
          </c:dPt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7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'RIPETENZE REG_m'!$L$9:$L$31</c:f>
              <c:strCache>
                <c:ptCount val="23"/>
                <c:pt idx="0">
                  <c:v>Valle d'Aosta</c:v>
                </c:pt>
                <c:pt idx="1">
                  <c:v>Veneto</c:v>
                </c:pt>
                <c:pt idx="2">
                  <c:v>Friuli-V. G.</c:v>
                </c:pt>
                <c:pt idx="3">
                  <c:v>Toscana</c:v>
                </c:pt>
                <c:pt idx="4">
                  <c:v>Liguria</c:v>
                </c:pt>
                <c:pt idx="5">
                  <c:v>Emilia-Romagna</c:v>
                </c:pt>
                <c:pt idx="6">
                  <c:v>Lombardia</c:v>
                </c:pt>
                <c:pt idx="7">
                  <c:v>Marche</c:v>
                </c:pt>
                <c:pt idx="8">
                  <c:v>Bolzano</c:v>
                </c:pt>
                <c:pt idx="9">
                  <c:v>Italia</c:v>
                </c:pt>
                <c:pt idx="10">
                  <c:v>Sardegna</c:v>
                </c:pt>
                <c:pt idx="11">
                  <c:v>Abruzzo</c:v>
                </c:pt>
                <c:pt idx="12">
                  <c:v>Basilicata</c:v>
                </c:pt>
                <c:pt idx="13">
                  <c:v>Umbria</c:v>
                </c:pt>
                <c:pt idx="14">
                  <c:v>Trentino-A. A.</c:v>
                </c:pt>
                <c:pt idx="15">
                  <c:v>Campania</c:v>
                </c:pt>
                <c:pt idx="16">
                  <c:v>Piemonte</c:v>
                </c:pt>
                <c:pt idx="17">
                  <c:v>Calabria</c:v>
                </c:pt>
                <c:pt idx="18">
                  <c:v>Molise</c:v>
                </c:pt>
                <c:pt idx="19">
                  <c:v>Lazio</c:v>
                </c:pt>
                <c:pt idx="20">
                  <c:v>Puglia</c:v>
                </c:pt>
                <c:pt idx="21">
                  <c:v>Sicilia</c:v>
                </c:pt>
                <c:pt idx="22">
                  <c:v>Trento</c:v>
                </c:pt>
              </c:strCache>
            </c:strRef>
          </c:cat>
          <c:val>
            <c:numRef>
              <c:f>'RIPETENZE REG_m'!$N$9:$N$31</c:f>
              <c:numCache>
                <c:formatCode>#,#00</c:formatCode>
                <c:ptCount val="23"/>
                <c:pt idx="0">
                  <c:v>41.446208112874785</c:v>
                </c:pt>
                <c:pt idx="1">
                  <c:v>34.042067503668676</c:v>
                </c:pt>
                <c:pt idx="2">
                  <c:v>31.418036564756491</c:v>
                </c:pt>
                <c:pt idx="3">
                  <c:v>30.796357295097849</c:v>
                </c:pt>
                <c:pt idx="4">
                  <c:v>30.475262531124827</c:v>
                </c:pt>
                <c:pt idx="5">
                  <c:v>30.352913995263677</c:v>
                </c:pt>
                <c:pt idx="6">
                  <c:v>29.473840887102781</c:v>
                </c:pt>
                <c:pt idx="7">
                  <c:v>28.892944038929443</c:v>
                </c:pt>
                <c:pt idx="8">
                  <c:v>27.759607522485695</c:v>
                </c:pt>
                <c:pt idx="9">
                  <c:v>27.656912775535176</c:v>
                </c:pt>
                <c:pt idx="10">
                  <c:v>27.530364372469634</c:v>
                </c:pt>
                <c:pt idx="11">
                  <c:v>26.786065735091512</c:v>
                </c:pt>
                <c:pt idx="12">
                  <c:v>25.319396051103368</c:v>
                </c:pt>
                <c:pt idx="13">
                  <c:v>23.959629476012722</c:v>
                </c:pt>
                <c:pt idx="14">
                  <c:v>23.589030206677265</c:v>
                </c:pt>
                <c:pt idx="15">
                  <c:v>23.586055582642615</c:v>
                </c:pt>
                <c:pt idx="16">
                  <c:v>23.201984017635709</c:v>
                </c:pt>
                <c:pt idx="17">
                  <c:v>22.185301016419075</c:v>
                </c:pt>
                <c:pt idx="18">
                  <c:v>21.023765996343684</c:v>
                </c:pt>
                <c:pt idx="19">
                  <c:v>20.907622352518857</c:v>
                </c:pt>
                <c:pt idx="20">
                  <c:v>20.891904992729039</c:v>
                </c:pt>
                <c:pt idx="21">
                  <c:v>20.827051475339218</c:v>
                </c:pt>
                <c:pt idx="22">
                  <c:v>19.644238205723113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97055488"/>
        <c:axId val="97057024"/>
      </c:barChart>
      <c:catAx>
        <c:axId val="9705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it-IT"/>
          </a:p>
        </c:txPr>
        <c:crossAx val="97057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57024"/>
        <c:scaling>
          <c:orientation val="minMax"/>
          <c:max val="45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970554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0717948717948718"/>
          <c:y val="3.4946236559139782E-2"/>
          <c:w val="0.52461538461538459"/>
          <c:h val="0.15963000592667853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855967616682389E-2"/>
          <c:y val="6.3151531812402573E-2"/>
          <c:w val="0.94585058288145829"/>
          <c:h val="0.79935606588042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'RIPETENZE TOT'!$M$14</c:f>
              <c:strCache>
                <c:ptCount val="1"/>
                <c:pt idx="0">
                  <c:v>No, mai</c:v>
                </c:pt>
              </c:strCache>
            </c:strRef>
          </c:tx>
          <c:spPr>
            <a:solidFill>
              <a:srgbClr val="336699"/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'RIPETENZE TOT'!$L$15:$L$18</c:f>
              <c:strCache>
                <c:ptCount val="4"/>
                <c:pt idx="0">
                  <c:v>Italiani</c:v>
                </c:pt>
                <c:pt idx="1">
                  <c:v>Totale stranieri</c:v>
                </c:pt>
                <c:pt idx="2">
                  <c:v>Stranieri nati in Italia</c:v>
                </c:pt>
                <c:pt idx="3">
                  <c:v>Stranieri nati all'estero</c:v>
                </c:pt>
              </c:strCache>
            </c:strRef>
          </c:cat>
          <c:val>
            <c:numRef>
              <c:f>'RIPETENZE TOT'!$M$15:$M$18</c:f>
              <c:numCache>
                <c:formatCode>#,#00</c:formatCode>
                <c:ptCount val="4"/>
                <c:pt idx="0">
                  <c:v>88.621587309729293</c:v>
                </c:pt>
                <c:pt idx="1">
                  <c:v>78.94260949693323</c:v>
                </c:pt>
                <c:pt idx="2">
                  <c:v>85.641149409435258</c:v>
                </c:pt>
                <c:pt idx="3">
                  <c:v>76.17585663887499</c:v>
                </c:pt>
              </c:numCache>
            </c:numRef>
          </c:val>
        </c:ser>
        <c:ser>
          <c:idx val="1"/>
          <c:order val="1"/>
          <c:tx>
            <c:strRef>
              <c:f>'RIPETENZE TOT'!$N$14</c:f>
              <c:strCache>
                <c:ptCount val="1"/>
                <c:pt idx="0">
                  <c:v>Sì, una volta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'RIPETENZE TOT'!$L$15:$L$18</c:f>
              <c:strCache>
                <c:ptCount val="4"/>
                <c:pt idx="0">
                  <c:v>Italiani</c:v>
                </c:pt>
                <c:pt idx="1">
                  <c:v>Totale stranieri</c:v>
                </c:pt>
                <c:pt idx="2">
                  <c:v>Stranieri nati in Italia</c:v>
                </c:pt>
                <c:pt idx="3">
                  <c:v>Stranieri nati all'estero</c:v>
                </c:pt>
              </c:strCache>
            </c:strRef>
          </c:cat>
          <c:val>
            <c:numRef>
              <c:f>'RIPETENZE TOT'!$N$15:$N$18</c:f>
              <c:numCache>
                <c:formatCode>#,#00</c:formatCode>
                <c:ptCount val="4"/>
                <c:pt idx="0">
                  <c:v>8.5916227457115628</c:v>
                </c:pt>
                <c:pt idx="1">
                  <c:v>17.56788665879575</c:v>
                </c:pt>
                <c:pt idx="2">
                  <c:v>11.759380571946451</c:v>
                </c:pt>
                <c:pt idx="3">
                  <c:v>19.967121994490491</c:v>
                </c:pt>
              </c:numCache>
            </c:numRef>
          </c:val>
        </c:ser>
        <c:ser>
          <c:idx val="2"/>
          <c:order val="2"/>
          <c:tx>
            <c:strRef>
              <c:f>'RIPETENZE TOT'!$O$14</c:f>
              <c:strCache>
                <c:ptCount val="1"/>
                <c:pt idx="0">
                  <c:v>Sì, più volte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'RIPETENZE TOT'!$L$15:$L$18</c:f>
              <c:strCache>
                <c:ptCount val="4"/>
                <c:pt idx="0">
                  <c:v>Italiani</c:v>
                </c:pt>
                <c:pt idx="1">
                  <c:v>Totale stranieri</c:v>
                </c:pt>
                <c:pt idx="2">
                  <c:v>Stranieri nati in Italia</c:v>
                </c:pt>
                <c:pt idx="3">
                  <c:v>Stranieri nati all'estero</c:v>
                </c:pt>
              </c:strCache>
            </c:strRef>
          </c:cat>
          <c:val>
            <c:numRef>
              <c:f>'RIPETENZE TOT'!$O$15:$O$18</c:f>
              <c:numCache>
                <c:formatCode>#,#00</c:formatCode>
                <c:ptCount val="4"/>
                <c:pt idx="0">
                  <c:v>2.7870036718345923</c:v>
                </c:pt>
                <c:pt idx="1">
                  <c:v>3.4893886601203676</c:v>
                </c:pt>
                <c:pt idx="2">
                  <c:v>2.5993616581127545</c:v>
                </c:pt>
                <c:pt idx="3">
                  <c:v>3.857029504754697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576640"/>
        <c:axId val="100590720"/>
      </c:barChart>
      <c:catAx>
        <c:axId val="10057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590720"/>
        <c:crosses val="autoZero"/>
        <c:auto val="1"/>
        <c:lblAlgn val="ctr"/>
        <c:lblOffset val="100"/>
        <c:noMultiLvlLbl val="0"/>
      </c:catAx>
      <c:valAx>
        <c:axId val="100590720"/>
        <c:scaling>
          <c:orientation val="minMax"/>
        </c:scaling>
        <c:delete val="1"/>
        <c:axPos val="l"/>
        <c:numFmt formatCode="#,#00" sourceLinked="1"/>
        <c:majorTickMark val="out"/>
        <c:minorTickMark val="none"/>
        <c:tickLblPos val="none"/>
        <c:crossAx val="1005766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446396123561481E-2"/>
          <c:y val="4.0322686498987993E-2"/>
          <c:w val="0.90487833636180093"/>
          <c:h val="0.733872894281581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'nn frequentano REG'!$M$8</c:f>
              <c:strCache>
                <c:ptCount val="1"/>
                <c:pt idx="0">
                  <c:v>Italiani</c:v>
                </c:pt>
              </c:strCache>
            </c:strRef>
          </c:tx>
          <c:spPr>
            <a:solidFill>
              <a:srgbClr val="C8B6A8"/>
            </a:solidFill>
            <a:ln w="25400">
              <a:noFill/>
            </a:ln>
          </c:spPr>
          <c:invertIfNegative val="0"/>
          <c:dPt>
            <c:idx val="9"/>
            <c:invertIfNegative val="0"/>
            <c:bubble3D val="0"/>
            <c:spPr>
              <a:pattFill prst="ltDnDiag">
                <a:fgClr>
                  <a:srgbClr val="C8B6A8"/>
                </a:fgClr>
                <a:bgClr>
                  <a:schemeClr val="bg1"/>
                </a:bgClr>
              </a:pattFill>
              <a:ln w="19050">
                <a:solidFill>
                  <a:schemeClr val="accent2">
                    <a:lumMod val="50000"/>
                  </a:schemeClr>
                </a:solidFill>
              </a:ln>
            </c:spPr>
          </c:dPt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'nn frequentano REG'!$L$9:$L$30</c:f>
              <c:strCache>
                <c:ptCount val="22"/>
                <c:pt idx="0">
                  <c:v>Veneto</c:v>
                </c:pt>
                <c:pt idx="1">
                  <c:v>Puglia</c:v>
                </c:pt>
                <c:pt idx="2">
                  <c:v>Emilia-Romagna</c:v>
                </c:pt>
                <c:pt idx="3">
                  <c:v>Campania</c:v>
                </c:pt>
                <c:pt idx="4">
                  <c:v>Calabria</c:v>
                </c:pt>
                <c:pt idx="5">
                  <c:v>Toscana</c:v>
                </c:pt>
                <c:pt idx="6">
                  <c:v>Lombardia</c:v>
                </c:pt>
                <c:pt idx="7">
                  <c:v>Sardegna</c:v>
                </c:pt>
                <c:pt idx="8">
                  <c:v>Sicilia</c:v>
                </c:pt>
                <c:pt idx="9">
                  <c:v>Italia</c:v>
                </c:pt>
                <c:pt idx="10">
                  <c:v>Marche</c:v>
                </c:pt>
                <c:pt idx="11">
                  <c:v>Basilicata</c:v>
                </c:pt>
                <c:pt idx="12">
                  <c:v>Liguria</c:v>
                </c:pt>
                <c:pt idx="13">
                  <c:v>Lazio</c:v>
                </c:pt>
                <c:pt idx="14">
                  <c:v>Abruzzo</c:v>
                </c:pt>
                <c:pt idx="15">
                  <c:v>Umbria</c:v>
                </c:pt>
                <c:pt idx="16">
                  <c:v>Piemonte</c:v>
                </c:pt>
                <c:pt idx="17">
                  <c:v>Trento</c:v>
                </c:pt>
                <c:pt idx="18">
                  <c:v>Friuli-V. G.</c:v>
                </c:pt>
                <c:pt idx="19">
                  <c:v>Molise</c:v>
                </c:pt>
                <c:pt idx="20">
                  <c:v>Trentino-A. A.</c:v>
                </c:pt>
                <c:pt idx="21">
                  <c:v>Valle d'Aosta</c:v>
                </c:pt>
              </c:strCache>
            </c:strRef>
          </c:cat>
          <c:val>
            <c:numRef>
              <c:f>'nn frequentano REG'!$M$9:$M$30</c:f>
              <c:numCache>
                <c:formatCode>#,#00</c:formatCode>
                <c:ptCount val="22"/>
                <c:pt idx="0">
                  <c:v>16.100000000000001</c:v>
                </c:pt>
                <c:pt idx="1">
                  <c:v>15.5</c:v>
                </c:pt>
                <c:pt idx="2">
                  <c:v>12.3</c:v>
                </c:pt>
                <c:pt idx="3">
                  <c:v>13.9</c:v>
                </c:pt>
                <c:pt idx="4">
                  <c:v>14.1</c:v>
                </c:pt>
                <c:pt idx="5">
                  <c:v>15.8</c:v>
                </c:pt>
                <c:pt idx="6">
                  <c:v>16</c:v>
                </c:pt>
                <c:pt idx="7">
                  <c:v>16.5</c:v>
                </c:pt>
                <c:pt idx="8">
                  <c:v>13.5</c:v>
                </c:pt>
                <c:pt idx="9">
                  <c:v>14.4</c:v>
                </c:pt>
                <c:pt idx="10">
                  <c:v>15.3</c:v>
                </c:pt>
                <c:pt idx="11">
                  <c:v>14</c:v>
                </c:pt>
                <c:pt idx="12">
                  <c:v>16.3</c:v>
                </c:pt>
                <c:pt idx="13">
                  <c:v>11.4</c:v>
                </c:pt>
                <c:pt idx="14">
                  <c:v>14.3</c:v>
                </c:pt>
                <c:pt idx="15">
                  <c:v>12.4</c:v>
                </c:pt>
                <c:pt idx="16">
                  <c:v>14.2</c:v>
                </c:pt>
                <c:pt idx="17">
                  <c:v>10.5</c:v>
                </c:pt>
                <c:pt idx="18">
                  <c:v>15.4</c:v>
                </c:pt>
                <c:pt idx="19">
                  <c:v>13.2</c:v>
                </c:pt>
                <c:pt idx="20">
                  <c:v>10.617937760532731</c:v>
                </c:pt>
                <c:pt idx="21">
                  <c:v>9.8000000000000007</c:v>
                </c:pt>
              </c:numCache>
            </c:numRef>
          </c:val>
        </c:ser>
        <c:ser>
          <c:idx val="1"/>
          <c:order val="1"/>
          <c:tx>
            <c:strRef>
              <c:f>'nn frequentano REG'!$N$8</c:f>
              <c:strCache>
                <c:ptCount val="1"/>
                <c:pt idx="0">
                  <c:v>Stranieri</c:v>
                </c:pt>
              </c:strCache>
            </c:strRef>
          </c:tx>
          <c:spPr>
            <a:solidFill>
              <a:srgbClr val="9F7F66"/>
            </a:solidFill>
            <a:ln w="25400">
              <a:noFill/>
            </a:ln>
          </c:spPr>
          <c:invertIfNegative val="0"/>
          <c:dPt>
            <c:idx val="9"/>
            <c:invertIfNegative val="0"/>
            <c:bubble3D val="0"/>
            <c:spPr>
              <a:pattFill prst="pct75">
                <a:fgClr>
                  <a:srgbClr val="9F7F66"/>
                </a:fgClr>
                <a:bgClr>
                  <a:schemeClr val="bg1"/>
                </a:bgClr>
              </a:pattFill>
              <a:ln w="25400">
                <a:noFill/>
              </a:ln>
            </c:spPr>
          </c:dPt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'nn frequentano REG'!$L$9:$L$30</c:f>
              <c:strCache>
                <c:ptCount val="22"/>
                <c:pt idx="0">
                  <c:v>Veneto</c:v>
                </c:pt>
                <c:pt idx="1">
                  <c:v>Puglia</c:v>
                </c:pt>
                <c:pt idx="2">
                  <c:v>Emilia-Romagna</c:v>
                </c:pt>
                <c:pt idx="3">
                  <c:v>Campania</c:v>
                </c:pt>
                <c:pt idx="4">
                  <c:v>Calabria</c:v>
                </c:pt>
                <c:pt idx="5">
                  <c:v>Toscana</c:v>
                </c:pt>
                <c:pt idx="6">
                  <c:v>Lombardia</c:v>
                </c:pt>
                <c:pt idx="7">
                  <c:v>Sardegna</c:v>
                </c:pt>
                <c:pt idx="8">
                  <c:v>Sicilia</c:v>
                </c:pt>
                <c:pt idx="9">
                  <c:v>Italia</c:v>
                </c:pt>
                <c:pt idx="10">
                  <c:v>Marche</c:v>
                </c:pt>
                <c:pt idx="11">
                  <c:v>Basilicata</c:v>
                </c:pt>
                <c:pt idx="12">
                  <c:v>Liguria</c:v>
                </c:pt>
                <c:pt idx="13">
                  <c:v>Lazio</c:v>
                </c:pt>
                <c:pt idx="14">
                  <c:v>Abruzzo</c:v>
                </c:pt>
                <c:pt idx="15">
                  <c:v>Umbria</c:v>
                </c:pt>
                <c:pt idx="16">
                  <c:v>Piemonte</c:v>
                </c:pt>
                <c:pt idx="17">
                  <c:v>Trento</c:v>
                </c:pt>
                <c:pt idx="18">
                  <c:v>Friuli-V. G.</c:v>
                </c:pt>
                <c:pt idx="19">
                  <c:v>Molise</c:v>
                </c:pt>
                <c:pt idx="20">
                  <c:v>Trentino-A. A.</c:v>
                </c:pt>
                <c:pt idx="21">
                  <c:v>Valle d'Aosta</c:v>
                </c:pt>
              </c:strCache>
            </c:strRef>
          </c:cat>
          <c:val>
            <c:numRef>
              <c:f>'nn frequentano REG'!$N$9:$N$30</c:f>
              <c:numCache>
                <c:formatCode>#,#00</c:formatCode>
                <c:ptCount val="22"/>
                <c:pt idx="0">
                  <c:v>26.4</c:v>
                </c:pt>
                <c:pt idx="1">
                  <c:v>26.2</c:v>
                </c:pt>
                <c:pt idx="2">
                  <c:v>25.8</c:v>
                </c:pt>
                <c:pt idx="3">
                  <c:v>25.7</c:v>
                </c:pt>
                <c:pt idx="4">
                  <c:v>25.5</c:v>
                </c:pt>
                <c:pt idx="5">
                  <c:v>25.4</c:v>
                </c:pt>
                <c:pt idx="6">
                  <c:v>25.2</c:v>
                </c:pt>
                <c:pt idx="7">
                  <c:v>24.4</c:v>
                </c:pt>
                <c:pt idx="8">
                  <c:v>24.3</c:v>
                </c:pt>
                <c:pt idx="9">
                  <c:v>23.9</c:v>
                </c:pt>
                <c:pt idx="10">
                  <c:v>23.5</c:v>
                </c:pt>
                <c:pt idx="11">
                  <c:v>22.3</c:v>
                </c:pt>
                <c:pt idx="12">
                  <c:v>21.6</c:v>
                </c:pt>
                <c:pt idx="13">
                  <c:v>21.6</c:v>
                </c:pt>
                <c:pt idx="14">
                  <c:v>21.2</c:v>
                </c:pt>
                <c:pt idx="15">
                  <c:v>20.399999999999999</c:v>
                </c:pt>
                <c:pt idx="16">
                  <c:v>19.899999999999999</c:v>
                </c:pt>
                <c:pt idx="17">
                  <c:v>19.8</c:v>
                </c:pt>
                <c:pt idx="18">
                  <c:v>18.899999999999999</c:v>
                </c:pt>
                <c:pt idx="19">
                  <c:v>18.899999999999999</c:v>
                </c:pt>
                <c:pt idx="20">
                  <c:v>17.599847124020638</c:v>
                </c:pt>
                <c:pt idx="21">
                  <c:v>16.2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00667392"/>
        <c:axId val="100668928"/>
      </c:barChart>
      <c:catAx>
        <c:axId val="10066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it-IT"/>
          </a:p>
        </c:txPr>
        <c:crossAx val="10066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68928"/>
        <c:scaling>
          <c:orientation val="minMax"/>
          <c:max val="3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1006673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3948717948717949"/>
          <c:y val="3.1350984973032216E-2"/>
          <c:w val="0.61016418332323841"/>
          <c:h val="9.7358887831328775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000"/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152034275767049E-2"/>
          <c:y val="1.5917941648943043E-2"/>
          <c:w val="0.94585058288145829"/>
          <c:h val="0.820140468791973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'nn frequentano compagni'!$M$12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'nn frequentano compagni'!$L$13:$L$16</c:f>
              <c:strCache>
                <c:ptCount val="4"/>
                <c:pt idx="0">
                  <c:v>Italiani</c:v>
                </c:pt>
                <c:pt idx="1">
                  <c:v>Totale stranieri</c:v>
                </c:pt>
                <c:pt idx="2">
                  <c:v>Stranieri nati in Italia</c:v>
                </c:pt>
                <c:pt idx="3">
                  <c:v>Stranieri nati all'estero</c:v>
                </c:pt>
              </c:strCache>
            </c:strRef>
          </c:cat>
          <c:val>
            <c:numRef>
              <c:f>'nn frequentano compagni'!$M$13:$M$16</c:f>
              <c:numCache>
                <c:formatCode>#,#00</c:formatCode>
                <c:ptCount val="4"/>
                <c:pt idx="0">
                  <c:v>11.4</c:v>
                </c:pt>
                <c:pt idx="1">
                  <c:v>21.6</c:v>
                </c:pt>
                <c:pt idx="2">
                  <c:v>24</c:v>
                </c:pt>
                <c:pt idx="3">
                  <c:v>20.620905724864709</c:v>
                </c:pt>
              </c:numCache>
            </c:numRef>
          </c:val>
        </c:ser>
        <c:ser>
          <c:idx val="1"/>
          <c:order val="1"/>
          <c:tx>
            <c:strRef>
              <c:f>'nn frequentano compagni'!$N$12</c:f>
              <c:strCache>
                <c:ptCount val="1"/>
                <c:pt idx="0">
                  <c:v>Secondarie di I grado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'nn frequentano compagni'!$L$13:$L$16</c:f>
              <c:strCache>
                <c:ptCount val="4"/>
                <c:pt idx="0">
                  <c:v>Italiani</c:v>
                </c:pt>
                <c:pt idx="1">
                  <c:v>Totale stranieri</c:v>
                </c:pt>
                <c:pt idx="2">
                  <c:v>Stranieri nati in Italia</c:v>
                </c:pt>
                <c:pt idx="3">
                  <c:v>Stranieri nati all'estero</c:v>
                </c:pt>
              </c:strCache>
            </c:strRef>
          </c:cat>
          <c:val>
            <c:numRef>
              <c:f>'nn frequentano compagni'!$N$13:$N$16</c:f>
              <c:numCache>
                <c:formatCode>#,#00</c:formatCode>
                <c:ptCount val="4"/>
                <c:pt idx="0">
                  <c:v>7.3</c:v>
                </c:pt>
                <c:pt idx="1">
                  <c:v>20.3</c:v>
                </c:pt>
                <c:pt idx="2">
                  <c:v>21.2</c:v>
                </c:pt>
                <c:pt idx="3">
                  <c:v>19.66974763734552</c:v>
                </c:pt>
              </c:numCache>
            </c:numRef>
          </c:val>
        </c:ser>
        <c:ser>
          <c:idx val="2"/>
          <c:order val="2"/>
          <c:tx>
            <c:strRef>
              <c:f>'nn frequentano compagni'!$O$12</c:f>
              <c:strCache>
                <c:ptCount val="1"/>
                <c:pt idx="0">
                  <c:v>Secondarie di II grado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'nn frequentano compagni'!$L$13:$L$16</c:f>
              <c:strCache>
                <c:ptCount val="4"/>
                <c:pt idx="0">
                  <c:v>Italiani</c:v>
                </c:pt>
                <c:pt idx="1">
                  <c:v>Totale stranieri</c:v>
                </c:pt>
                <c:pt idx="2">
                  <c:v>Stranieri nati in Italia</c:v>
                </c:pt>
                <c:pt idx="3">
                  <c:v>Stranieri nati all'estero</c:v>
                </c:pt>
              </c:strCache>
            </c:strRef>
          </c:cat>
          <c:val>
            <c:numRef>
              <c:f>'nn frequentano compagni'!$O$13:$O$16</c:f>
              <c:numCache>
                <c:formatCode>#,#00</c:formatCode>
                <c:ptCount val="4"/>
                <c:pt idx="0">
                  <c:v>14.6</c:v>
                </c:pt>
                <c:pt idx="1">
                  <c:v>22.8</c:v>
                </c:pt>
                <c:pt idx="2">
                  <c:v>30.8</c:v>
                </c:pt>
                <c:pt idx="3">
                  <c:v>21.233609847471232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709888"/>
        <c:axId val="100711424"/>
      </c:barChart>
      <c:catAx>
        <c:axId val="10070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711424"/>
        <c:crosses val="autoZero"/>
        <c:auto val="1"/>
        <c:lblAlgn val="ctr"/>
        <c:lblOffset val="100"/>
        <c:noMultiLvlLbl val="0"/>
      </c:catAx>
      <c:valAx>
        <c:axId val="100711424"/>
        <c:scaling>
          <c:orientation val="minMax"/>
        </c:scaling>
        <c:delete val="1"/>
        <c:axPos val="l"/>
        <c:numFmt formatCode="#,#00" sourceLinked="1"/>
        <c:majorTickMark val="out"/>
        <c:minorTickMark val="none"/>
        <c:tickLblPos val="none"/>
        <c:crossAx val="1007098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415738781550984"/>
          <c:y val="3.6080356144365847E-2"/>
          <c:w val="0.78128990484118999"/>
          <c:h val="0.811882936598243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'CHI FREQUENTO_lazio_CITT'!$E$3</c:f>
              <c:strCache>
                <c:ptCount val="1"/>
                <c:pt idx="0">
                  <c:v>Solo italiani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'CHI FREQUENTO_lazio_CITT'!$A$4:$A$8</c:f>
              <c:strCache>
                <c:ptCount val="5"/>
                <c:pt idx="0">
                  <c:v>Filippine</c:v>
                </c:pt>
                <c:pt idx="1">
                  <c:v>Totale stranieri</c:v>
                </c:pt>
                <c:pt idx="2">
                  <c:v>Romania</c:v>
                </c:pt>
                <c:pt idx="3">
                  <c:v>Albania</c:v>
                </c:pt>
                <c:pt idx="4">
                  <c:v>Italia</c:v>
                </c:pt>
              </c:strCache>
            </c:strRef>
          </c:cat>
          <c:val>
            <c:numRef>
              <c:f>'CHI FREQUENTO_lazio_CITT'!$E$4:$E$8</c:f>
              <c:numCache>
                <c:formatCode>#,#00</c:formatCode>
                <c:ptCount val="5"/>
                <c:pt idx="0" formatCode="General">
                  <c:v>41.7</c:v>
                </c:pt>
                <c:pt idx="1">
                  <c:v>50.158299412030757</c:v>
                </c:pt>
                <c:pt idx="2" formatCode="General">
                  <c:v>50</c:v>
                </c:pt>
                <c:pt idx="3" formatCode="General">
                  <c:v>78.400000000000006</c:v>
                </c:pt>
                <c:pt idx="4" formatCode="General">
                  <c:v>45.6</c:v>
                </c:pt>
              </c:numCache>
            </c:numRef>
          </c:val>
        </c:ser>
        <c:ser>
          <c:idx val="1"/>
          <c:order val="1"/>
          <c:tx>
            <c:strRef>
              <c:f>'CHI FREQUENTO_lazio_CITT'!$F$3</c:f>
              <c:strCache>
                <c:ptCount val="1"/>
                <c:pt idx="0">
                  <c:v>Solo stranieri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'CHI FREQUENTO_lazio_CITT'!$A$4:$A$8</c:f>
              <c:strCache>
                <c:ptCount val="5"/>
                <c:pt idx="0">
                  <c:v>Filippine</c:v>
                </c:pt>
                <c:pt idx="1">
                  <c:v>Totale stranieri</c:v>
                </c:pt>
                <c:pt idx="2">
                  <c:v>Romania</c:v>
                </c:pt>
                <c:pt idx="3">
                  <c:v>Albania</c:v>
                </c:pt>
                <c:pt idx="4">
                  <c:v>Italia</c:v>
                </c:pt>
              </c:strCache>
            </c:strRef>
          </c:cat>
          <c:val>
            <c:numRef>
              <c:f>'CHI FREQUENTO_lazio_CITT'!$F$4:$F$8</c:f>
              <c:numCache>
                <c:formatCode>#,#00</c:formatCode>
                <c:ptCount val="5"/>
                <c:pt idx="0" formatCode="General">
                  <c:v>18.5</c:v>
                </c:pt>
                <c:pt idx="1">
                  <c:v>14.292175486205336</c:v>
                </c:pt>
                <c:pt idx="2" formatCode="General">
                  <c:v>13.6</c:v>
                </c:pt>
                <c:pt idx="3" formatCode="General">
                  <c:v>2.8</c:v>
                </c:pt>
                <c:pt idx="4" formatCode="General">
                  <c:v>0.5</c:v>
                </c:pt>
              </c:numCache>
            </c:numRef>
          </c:val>
        </c:ser>
        <c:ser>
          <c:idx val="2"/>
          <c:order val="2"/>
          <c:tx>
            <c:strRef>
              <c:f>'CHI FREQUENTO_lazio_CITT'!$G$3</c:f>
              <c:strCache>
                <c:ptCount val="1"/>
                <c:pt idx="0">
                  <c:v>Sia italiani che stranieri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'CHI FREQUENTO_lazio_CITT'!$A$4:$A$8</c:f>
              <c:strCache>
                <c:ptCount val="5"/>
                <c:pt idx="0">
                  <c:v>Filippine</c:v>
                </c:pt>
                <c:pt idx="1">
                  <c:v>Totale stranieri</c:v>
                </c:pt>
                <c:pt idx="2">
                  <c:v>Romania</c:v>
                </c:pt>
                <c:pt idx="3">
                  <c:v>Albania</c:v>
                </c:pt>
                <c:pt idx="4">
                  <c:v>Italia</c:v>
                </c:pt>
              </c:strCache>
            </c:strRef>
          </c:cat>
          <c:val>
            <c:numRef>
              <c:f>'CHI FREQUENTO_lazio_CITT'!$G$4:$G$8</c:f>
              <c:numCache>
                <c:formatCode>#,#00</c:formatCode>
                <c:ptCount val="5"/>
                <c:pt idx="0" formatCode="General">
                  <c:v>39.799999999999997</c:v>
                </c:pt>
                <c:pt idx="1">
                  <c:v>35.549525101763905</c:v>
                </c:pt>
                <c:pt idx="2" formatCode="General">
                  <c:v>36.5</c:v>
                </c:pt>
                <c:pt idx="3" formatCode="General">
                  <c:v>18.8</c:v>
                </c:pt>
                <c:pt idx="4" formatCode="General">
                  <c:v>53.8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09510656"/>
        <c:axId val="109512192"/>
      </c:barChart>
      <c:catAx>
        <c:axId val="109510656"/>
        <c:scaling>
          <c:orientation val="minMax"/>
        </c:scaling>
        <c:delete val="0"/>
        <c:axPos val="l"/>
        <c:majorTickMark val="out"/>
        <c:minorTickMark val="none"/>
        <c:tickLblPos val="nextTo"/>
        <c:crossAx val="109512192"/>
        <c:crosses val="autoZero"/>
        <c:auto val="1"/>
        <c:lblAlgn val="ctr"/>
        <c:lblOffset val="100"/>
        <c:noMultiLvlLbl val="0"/>
      </c:catAx>
      <c:valAx>
        <c:axId val="10951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510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5600726120688656E-2"/>
          <c:y val="0.90631607683333804"/>
          <c:w val="0.98439927387931137"/>
          <c:h val="9.2656782319230829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152034275767049E-2"/>
          <c:y val="7.285187549537471E-2"/>
          <c:w val="0.94585058288145829"/>
          <c:h val="0.71828249923211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appartenenza_gen!$M$48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appartenenza_gen!$L$49:$L$53</c:f>
              <c:strCache>
                <c:ptCount val="5"/>
                <c:pt idx="0">
                  <c:v>Nati in Italia</c:v>
                </c:pt>
                <c:pt idx="1">
                  <c:v>Nati all'estero entrati in Italia prima dei 6 anni</c:v>
                </c:pt>
                <c:pt idx="2">
                  <c:v>Nati all'estero entrati in Italia prima degli 11 anni</c:v>
                </c:pt>
                <c:pt idx="3">
                  <c:v>Nati all'estero entrati in Italia a 11 anni e più</c:v>
                </c:pt>
                <c:pt idx="4">
                  <c:v>Totale stranieri</c:v>
                </c:pt>
              </c:strCache>
            </c:strRef>
          </c:cat>
          <c:val>
            <c:numRef>
              <c:f>appartenenza_gen!$M$49:$M$53</c:f>
              <c:numCache>
                <c:formatCode>#,#00</c:formatCode>
                <c:ptCount val="5"/>
                <c:pt idx="0">
                  <c:v>53.8</c:v>
                </c:pt>
                <c:pt idx="1">
                  <c:v>55.4</c:v>
                </c:pt>
                <c:pt idx="2">
                  <c:v>40.4</c:v>
                </c:pt>
                <c:pt idx="3">
                  <c:v>18.5</c:v>
                </c:pt>
                <c:pt idx="4">
                  <c:v>44.1</c:v>
                </c:pt>
              </c:numCache>
            </c:numRef>
          </c:val>
        </c:ser>
        <c:ser>
          <c:idx val="1"/>
          <c:order val="1"/>
          <c:tx>
            <c:strRef>
              <c:f>appartenenza_gen!$N$48</c:f>
              <c:strCache>
                <c:ptCount val="1"/>
                <c:pt idx="0">
                  <c:v>Straniero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appartenenza_gen!$L$49:$L$53</c:f>
              <c:strCache>
                <c:ptCount val="5"/>
                <c:pt idx="0">
                  <c:v>Nati in Italia</c:v>
                </c:pt>
                <c:pt idx="1">
                  <c:v>Nati all'estero entrati in Italia prima dei 6 anni</c:v>
                </c:pt>
                <c:pt idx="2">
                  <c:v>Nati all'estero entrati in Italia prima degli 11 anni</c:v>
                </c:pt>
                <c:pt idx="3">
                  <c:v>Nati all'estero entrati in Italia a 11 anni e più</c:v>
                </c:pt>
                <c:pt idx="4">
                  <c:v>Totale stranieri</c:v>
                </c:pt>
              </c:strCache>
            </c:strRef>
          </c:cat>
          <c:val>
            <c:numRef>
              <c:f>appartenenza_gen!$N$49:$N$53</c:f>
              <c:numCache>
                <c:formatCode>#,#00</c:formatCode>
                <c:ptCount val="5"/>
                <c:pt idx="0">
                  <c:v>19.100000000000001</c:v>
                </c:pt>
                <c:pt idx="1">
                  <c:v>20.399999999999999</c:v>
                </c:pt>
                <c:pt idx="2">
                  <c:v>27</c:v>
                </c:pt>
                <c:pt idx="3">
                  <c:v>50.9</c:v>
                </c:pt>
                <c:pt idx="4">
                  <c:v>27.4</c:v>
                </c:pt>
              </c:numCache>
            </c:numRef>
          </c:val>
        </c:ser>
        <c:ser>
          <c:idx val="2"/>
          <c:order val="2"/>
          <c:tx>
            <c:strRef>
              <c:f>appartenenza_gen!$O$48</c:f>
              <c:strCache>
                <c:ptCount val="1"/>
                <c:pt idx="0">
                  <c:v>Non so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1.2215853946865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8863415787461836E-3"/>
                  <c:y val="-1.6431625418974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appartenenza_gen!$L$49:$L$53</c:f>
              <c:strCache>
                <c:ptCount val="5"/>
                <c:pt idx="0">
                  <c:v>Nati in Italia</c:v>
                </c:pt>
                <c:pt idx="1">
                  <c:v>Nati all'estero entrati in Italia prima dei 6 anni</c:v>
                </c:pt>
                <c:pt idx="2">
                  <c:v>Nati all'estero entrati in Italia prima degli 11 anni</c:v>
                </c:pt>
                <c:pt idx="3">
                  <c:v>Nati all'estero entrati in Italia a 11 anni e più</c:v>
                </c:pt>
                <c:pt idx="4">
                  <c:v>Totale stranieri</c:v>
                </c:pt>
              </c:strCache>
            </c:strRef>
          </c:cat>
          <c:val>
            <c:numRef>
              <c:f>appartenenza_gen!$O$49:$O$53</c:f>
              <c:numCache>
                <c:formatCode>#,#00</c:formatCode>
                <c:ptCount val="5"/>
                <c:pt idx="0">
                  <c:v>27.1</c:v>
                </c:pt>
                <c:pt idx="1">
                  <c:v>24.2</c:v>
                </c:pt>
                <c:pt idx="2">
                  <c:v>32.6</c:v>
                </c:pt>
                <c:pt idx="3">
                  <c:v>30.6</c:v>
                </c:pt>
                <c:pt idx="4">
                  <c:v>28.5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553920"/>
        <c:axId val="109572096"/>
      </c:barChart>
      <c:catAx>
        <c:axId val="10955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572096"/>
        <c:crosses val="autoZero"/>
        <c:auto val="1"/>
        <c:lblAlgn val="ctr"/>
        <c:lblOffset val="100"/>
        <c:noMultiLvlLbl val="0"/>
      </c:catAx>
      <c:valAx>
        <c:axId val="109572096"/>
        <c:scaling>
          <c:orientation val="minMax"/>
        </c:scaling>
        <c:delete val="0"/>
        <c:axPos val="l"/>
        <c:numFmt formatCode="#,#00" sourceLinked="1"/>
        <c:majorTickMark val="out"/>
        <c:minorTickMark val="none"/>
        <c:tickLblPos val="nextTo"/>
        <c:crossAx val="109553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340799047663566"/>
          <c:y val="1.1700012147135943E-2"/>
          <c:w val="0.73869480429913414"/>
          <c:h val="6.2688229425276687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28213427345478"/>
          <c:y val="3.6702405754685009E-2"/>
          <c:w val="0.83798508546152062"/>
          <c:h val="0.807632761129573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appartenza_citt!$M$45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appartenza_citt!$L$46:$L$49</c:f>
              <c:strCache>
                <c:ptCount val="4"/>
                <c:pt idx="0">
                  <c:v>Romania</c:v>
                </c:pt>
                <c:pt idx="1">
                  <c:v>Filippine</c:v>
                </c:pt>
                <c:pt idx="2">
                  <c:v>Albania</c:v>
                </c:pt>
                <c:pt idx="3">
                  <c:v>Totale</c:v>
                </c:pt>
              </c:strCache>
            </c:strRef>
          </c:cat>
          <c:val>
            <c:numRef>
              <c:f>appartenza_citt!$M$46:$M$49</c:f>
              <c:numCache>
                <c:formatCode>#,#00</c:formatCode>
                <c:ptCount val="4"/>
                <c:pt idx="0">
                  <c:v>44.777199074074076</c:v>
                </c:pt>
                <c:pt idx="1">
                  <c:v>34.494884910485936</c:v>
                </c:pt>
                <c:pt idx="2">
                  <c:v>55.295220243673846</c:v>
                </c:pt>
                <c:pt idx="3">
                  <c:v>44.125439152220238</c:v>
                </c:pt>
              </c:numCache>
            </c:numRef>
          </c:val>
        </c:ser>
        <c:ser>
          <c:idx val="1"/>
          <c:order val="1"/>
          <c:tx>
            <c:strRef>
              <c:f>appartenza_citt!$N$45</c:f>
              <c:strCache>
                <c:ptCount val="1"/>
                <c:pt idx="0">
                  <c:v>Straniero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appartenza_citt!$L$46:$L$49</c:f>
              <c:strCache>
                <c:ptCount val="4"/>
                <c:pt idx="0">
                  <c:v>Romania</c:v>
                </c:pt>
                <c:pt idx="1">
                  <c:v>Filippine</c:v>
                </c:pt>
                <c:pt idx="2">
                  <c:v>Albania</c:v>
                </c:pt>
                <c:pt idx="3">
                  <c:v>Totale</c:v>
                </c:pt>
              </c:strCache>
            </c:strRef>
          </c:cat>
          <c:val>
            <c:numRef>
              <c:f>appartenza_citt!$N$46:$N$49</c:f>
              <c:numCache>
                <c:formatCode>#,#00</c:formatCode>
                <c:ptCount val="4"/>
                <c:pt idx="0">
                  <c:v>26.417824074074076</c:v>
                </c:pt>
                <c:pt idx="1">
                  <c:v>34.71867007672634</c:v>
                </c:pt>
                <c:pt idx="2">
                  <c:v>18.791002811621368</c:v>
                </c:pt>
                <c:pt idx="3">
                  <c:v>27.420376663019063</c:v>
                </c:pt>
              </c:numCache>
            </c:numRef>
          </c:val>
        </c:ser>
        <c:ser>
          <c:idx val="2"/>
          <c:order val="2"/>
          <c:tx>
            <c:strRef>
              <c:f>appartenza_citt!$O$45</c:f>
              <c:strCache>
                <c:ptCount val="1"/>
                <c:pt idx="0">
                  <c:v>Non so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appartenza_citt!$L$46:$L$49</c:f>
              <c:strCache>
                <c:ptCount val="4"/>
                <c:pt idx="0">
                  <c:v>Romania</c:v>
                </c:pt>
                <c:pt idx="1">
                  <c:v>Filippine</c:v>
                </c:pt>
                <c:pt idx="2">
                  <c:v>Albania</c:v>
                </c:pt>
                <c:pt idx="3">
                  <c:v>Totale</c:v>
                </c:pt>
              </c:strCache>
            </c:strRef>
          </c:cat>
          <c:val>
            <c:numRef>
              <c:f>appartenza_citt!$O$46:$O$49</c:f>
              <c:numCache>
                <c:formatCode>#,#00</c:formatCode>
                <c:ptCount val="4"/>
                <c:pt idx="0">
                  <c:v>28.804976851851855</c:v>
                </c:pt>
                <c:pt idx="1">
                  <c:v>30.786445012787723</c:v>
                </c:pt>
                <c:pt idx="2">
                  <c:v>25.913776944704779</c:v>
                </c:pt>
                <c:pt idx="3">
                  <c:v>28.454184184760699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09622400"/>
        <c:axId val="109623936"/>
      </c:barChart>
      <c:catAx>
        <c:axId val="1096224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9623936"/>
        <c:crosses val="autoZero"/>
        <c:auto val="1"/>
        <c:lblAlgn val="ctr"/>
        <c:lblOffset val="100"/>
        <c:noMultiLvlLbl val="0"/>
      </c:catAx>
      <c:valAx>
        <c:axId val="109623936"/>
        <c:scaling>
          <c:orientation val="minMax"/>
        </c:scaling>
        <c:delete val="0"/>
        <c:axPos val="b"/>
        <c:numFmt formatCode="#,#00" sourceLinked="1"/>
        <c:majorTickMark val="out"/>
        <c:minorTickMark val="none"/>
        <c:tickLblPos val="nextTo"/>
        <c:crossAx val="1096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81761458275243"/>
          <c:y val="0.91997821704611682"/>
          <c:w val="0.77866628506612601"/>
          <c:h val="7.9152096184825743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F5201-B955-43D6-BB23-4E1F7BBC4737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BC1AD-DE96-4D56-ABCA-0AB8D7406D2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31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BC1AD-DE96-4D56-ABCA-0AB8D7406D2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967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fra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BC1AD-DE96-4D56-ABCA-0AB8D7406D28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Tra le più basse % di stranieri ripetenti e di differenza tra italiani e stranieri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BC1AD-DE96-4D56-ABCA-0AB8D7406D28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mappa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BC1AD-DE96-4D56-ABCA-0AB8D7406D28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9160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0F17-B556-A148-93D6-180038A225EF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37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0F17-B556-A148-93D6-180038A225EF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7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250E0-DEF7-481C-9404-8DB44D8AEC51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D8DC-6E89-44E3-9A5C-C0ED831E65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30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0F17-B556-A148-93D6-180038A225EF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36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0F17-B556-A148-93D6-180038A225EF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09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250E0-DEF7-481C-9404-8DB44D8AEC51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D8DC-6E89-44E3-9A5C-C0ED831E65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76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0F17-B556-A148-93D6-180038A225EF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33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0F17-B556-A148-93D6-180038A225EF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72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250E0-DEF7-481C-9404-8DB44D8AEC51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D8DC-6E89-44E3-9A5C-C0ED831E65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15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0F17-B556-A148-93D6-180038A225EF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37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0F17-B556-A148-93D6-180038A225EF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250E0-DEF7-481C-9404-8DB44D8AEC51}" type="datetimeFigureOut">
              <a:rPr lang="it-IT" smtClean="0"/>
              <a:pPr/>
              <a:t>15/04/2016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ED8DC-6E89-44E3-9A5C-C0ED831E65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ctangle 7"/>
          <p:cNvSpPr/>
          <p:nvPr userDrawn="1"/>
        </p:nvSpPr>
        <p:spPr>
          <a:xfrm>
            <a:off x="777875" y="0"/>
            <a:ext cx="7543800" cy="381000"/>
          </a:xfrm>
          <a:prstGeom prst="rect">
            <a:avLst/>
          </a:prstGeom>
          <a:solidFill>
            <a:srgbClr val="7F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-28" charset="0"/>
              <a:buNone/>
              <a:defRPr/>
            </a:pPr>
            <a:endParaRPr lang="en-US"/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777875" y="6254519"/>
            <a:ext cx="7543800" cy="0"/>
          </a:xfrm>
          <a:prstGeom prst="line">
            <a:avLst/>
          </a:prstGeom>
          <a:ln>
            <a:solidFill>
              <a:srgbClr val="7F142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magine 8" descr="marchio 2.jp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8379" y="6346121"/>
            <a:ext cx="806786" cy="3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51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-1.tuttopercasa.it/o/orig/come-arredare-con-i-colori_e430b11f744e40d87824d047f2ccad7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273" y="3361997"/>
            <a:ext cx="3505453" cy="2335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3067199" y="3197874"/>
            <a:ext cx="6349406" cy="432048"/>
          </a:xfrm>
        </p:spPr>
        <p:txBody>
          <a:bodyPr>
            <a:noAutofit/>
          </a:bodyPr>
          <a:lstStyle/>
          <a:p>
            <a:r>
              <a:rPr lang="it-IT" sz="18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it-IT" sz="1800" b="1" dirty="0" smtClean="0">
                <a:solidFill>
                  <a:schemeClr val="bg1"/>
                </a:solidFill>
                <a:latin typeface="+mn-lt"/>
              </a:rPr>
            </a:br>
            <a:r>
              <a:rPr lang="it-IT" sz="1800" b="1" dirty="0" smtClean="0">
                <a:solidFill>
                  <a:schemeClr val="bg1"/>
                </a:solidFill>
                <a:latin typeface="Bell Gothic Std Black" pitchFamily="34" charset="0"/>
              </a:rPr>
              <a:t>Indagine sulle seconde generazioni </a:t>
            </a:r>
            <a:r>
              <a:rPr lang="it-IT" sz="1800" b="1" dirty="0">
                <a:solidFill>
                  <a:schemeClr val="bg1"/>
                </a:solidFill>
                <a:latin typeface="Bell Gothic Std Black" pitchFamily="34" charset="0"/>
              </a:rPr>
              <a:t> </a:t>
            </a:r>
            <a:r>
              <a:rPr lang="it-IT" sz="1800" b="1" dirty="0" smtClean="0">
                <a:solidFill>
                  <a:schemeClr val="bg1"/>
                </a:solidFill>
                <a:latin typeface="Bell Gothic Std Black" pitchFamily="34" charset="0"/>
              </a:rPr>
              <a:t>2015</a:t>
            </a:r>
            <a:endParaRPr lang="en-US" sz="1800" dirty="0">
              <a:solidFill>
                <a:schemeClr val="bg1"/>
              </a:solidFill>
              <a:latin typeface="Bell Gothic Std Black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0629" y="696687"/>
            <a:ext cx="9013371" cy="2383972"/>
          </a:xfrm>
        </p:spPr>
        <p:txBody>
          <a:bodyPr>
            <a:normAutofit fontScale="62500" lnSpcReduction="20000"/>
          </a:bodyPr>
          <a:lstStyle/>
          <a:p>
            <a:r>
              <a:rPr lang="it-IT" sz="5800" b="1" dirty="0" smtClean="0">
                <a:solidFill>
                  <a:schemeClr val="tx1"/>
                </a:solidFill>
              </a:rPr>
              <a:t>Gli alunni stranieri </a:t>
            </a:r>
          </a:p>
          <a:p>
            <a:r>
              <a:rPr lang="it-IT" sz="5800" b="1" dirty="0" smtClean="0">
                <a:solidFill>
                  <a:schemeClr val="tx1"/>
                </a:solidFill>
              </a:rPr>
              <a:t>nelle scuole del Lazio</a:t>
            </a:r>
          </a:p>
          <a:p>
            <a:endParaRPr lang="it-IT" sz="4000" dirty="0" smtClean="0">
              <a:solidFill>
                <a:schemeClr val="tx1"/>
              </a:solidFill>
            </a:endParaRPr>
          </a:p>
          <a:p>
            <a:r>
              <a:rPr lang="it-IT" sz="4500" dirty="0" smtClean="0">
                <a:solidFill>
                  <a:schemeClr val="tx1"/>
                </a:solidFill>
              </a:rPr>
              <a:t>Primi risultati</a:t>
            </a:r>
          </a:p>
          <a:p>
            <a:r>
              <a:rPr lang="it-IT" sz="4000" b="1" i="1" dirty="0" smtClean="0">
                <a:solidFill>
                  <a:srgbClr val="FF0000"/>
                </a:solidFill>
              </a:rPr>
              <a:t>Indagine sull’integrazione</a:t>
            </a:r>
            <a:r>
              <a:rPr lang="it-IT" sz="4000" b="1" i="1" dirty="0" smtClean="0">
                <a:solidFill>
                  <a:schemeClr val="tx1"/>
                </a:solidFill>
              </a:rPr>
              <a:t> </a:t>
            </a:r>
            <a:r>
              <a:rPr lang="it-IT" sz="4000" b="1" i="1" dirty="0" smtClean="0">
                <a:solidFill>
                  <a:srgbClr val="FF0000"/>
                </a:solidFill>
              </a:rPr>
              <a:t>delle seconde generazioni</a:t>
            </a:r>
          </a:p>
          <a:p>
            <a:endParaRPr lang="it-IT" sz="2200" dirty="0" smtClean="0">
              <a:solidFill>
                <a:srgbClr val="50515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339" y="6342624"/>
            <a:ext cx="1584176" cy="45941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Rettangolo 3"/>
          <p:cNvSpPr/>
          <p:nvPr/>
        </p:nvSpPr>
        <p:spPr>
          <a:xfrm>
            <a:off x="780992" y="6295331"/>
            <a:ext cx="87817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b="1" dirty="0"/>
              <a:t>Scuole aperte al </a:t>
            </a:r>
            <a:r>
              <a:rPr lang="it-IT" sz="1500" b="1" dirty="0" smtClean="0"/>
              <a:t>territorio. Inclusione </a:t>
            </a:r>
            <a:r>
              <a:rPr lang="it-IT" sz="1500" b="1" dirty="0"/>
              <a:t>di studenti e genitori stranieri</a:t>
            </a:r>
            <a:br>
              <a:rPr lang="it-IT" sz="1500" b="1" dirty="0"/>
            </a:br>
            <a:r>
              <a:rPr lang="it-IT" sz="1500" dirty="0" smtClean="0"/>
              <a:t>Ufficio Scolastico Regionale  - Roma, </a:t>
            </a:r>
            <a:r>
              <a:rPr lang="it-IT" sz="1500" dirty="0"/>
              <a:t>20 Aprile 2016</a:t>
            </a:r>
          </a:p>
        </p:txBody>
      </p:sp>
      <p:sp>
        <p:nvSpPr>
          <p:cNvPr id="7" name="Sottotitolo 2"/>
          <p:cNvSpPr txBox="1">
            <a:spLocks noChangeAspect="1"/>
          </p:cNvSpPr>
          <p:nvPr/>
        </p:nvSpPr>
        <p:spPr>
          <a:xfrm>
            <a:off x="0" y="5723914"/>
            <a:ext cx="9144000" cy="513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b="1" dirty="0" err="1" smtClean="0">
                <a:solidFill>
                  <a:srgbClr val="0070C0"/>
                </a:solidFill>
                <a:latin typeface="+mj-lt"/>
              </a:rPr>
              <a:t>Mauela</a:t>
            </a:r>
            <a:r>
              <a:rPr lang="it-IT" sz="18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it-IT" sz="1800" b="1" dirty="0" err="1" smtClean="0">
                <a:solidFill>
                  <a:srgbClr val="0070C0"/>
                </a:solidFill>
                <a:latin typeface="+mj-lt"/>
              </a:rPr>
              <a:t>Bartoloni</a:t>
            </a:r>
            <a:r>
              <a:rPr lang="it-IT" sz="1800" b="1" dirty="0" smtClean="0">
                <a:solidFill>
                  <a:srgbClr val="0070C0"/>
                </a:solidFill>
                <a:latin typeface="+mj-lt"/>
              </a:rPr>
              <a:t>, Francesca Di Patrizio</a:t>
            </a:r>
          </a:p>
        </p:txBody>
      </p:sp>
    </p:spTree>
    <p:extLst>
      <p:ext uri="{BB962C8B-B14F-4D97-AF65-F5344CB8AC3E}">
        <p14:creationId xmlns:p14="http://schemas.microsoft.com/office/powerpoint/2010/main" val="24868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 noGrp="1"/>
          </p:cNvSpPr>
          <p:nvPr>
            <p:ph type="title"/>
          </p:nvPr>
        </p:nvSpPr>
        <p:spPr>
          <a:xfrm>
            <a:off x="0" y="548961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z="2000" b="1" noProof="0" dirty="0" smtClean="0">
                <a:latin typeface="Arial" pitchFamily="34" charset="0"/>
                <a:cs typeface="Arial" pitchFamily="34" charset="0"/>
              </a:rPr>
              <a:t>A</a:t>
            </a: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lunni stranieri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del LAZIO </a:t>
            </a: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nati all’estero iscritti in ritardo</a:t>
            </a:r>
            <a:b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per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tipo di scuola di primo inserimento </a:t>
            </a:r>
            <a:br>
              <a:rPr lang="it-IT" sz="2000" b="1" dirty="0" smtClean="0">
                <a:latin typeface="Arial" pitchFamily="34" charset="0"/>
                <a:cs typeface="Arial" pitchFamily="34" charset="0"/>
              </a:rPr>
            </a:b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ed entità del ritardo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PRIMO INSERIMENTO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57" y="5354137"/>
            <a:ext cx="370522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615303"/>
              </p:ext>
            </p:extLst>
          </p:nvPr>
        </p:nvGraphicFramePr>
        <p:xfrm>
          <a:off x="1842747" y="1691961"/>
          <a:ext cx="5248955" cy="3553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92539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PRIMO INSERIMENTO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418012"/>
            <a:ext cx="9144000" cy="796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stranieri nati all’estero per regolarità o meno dell’iscrizione</a:t>
            </a:r>
          </a:p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per le principali cittadinanze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23" y="1171303"/>
            <a:ext cx="4851354" cy="55492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2610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0" y="307296"/>
            <a:ext cx="9144000" cy="944562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italiani e stranieri che hanno dovuto ripetere 1 o più</a:t>
            </a:r>
            <a:br>
              <a:rPr lang="it-IT" sz="2000" b="1" dirty="0" smtClean="0">
                <a:latin typeface="Arial" pitchFamily="34" charset="0"/>
                <a:cs typeface="Arial" pitchFamily="34" charset="0"/>
              </a:rPr>
            </a:b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anni scolastici in Italia per regione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RENDIMENTO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57200" y="635268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i="1" dirty="0" smtClean="0">
                <a:latin typeface="Arial" pitchFamily="34" charset="0"/>
                <a:cs typeface="Arial" pitchFamily="34" charset="0"/>
              </a:rPr>
              <a:t>Fonte: Indagine sull’integrazione delle seconde generazioni</a:t>
            </a:r>
            <a:endParaRPr lang="it-IT" sz="1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3937739"/>
              </p:ext>
            </p:extLst>
          </p:nvPr>
        </p:nvGraphicFramePr>
        <p:xfrm>
          <a:off x="819830" y="1077686"/>
          <a:ext cx="7504339" cy="4256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>
            <a:off x="457200" y="5694087"/>
            <a:ext cx="8300356" cy="923330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it-IT" dirty="0"/>
              <a:t>Nel </a:t>
            </a:r>
            <a:r>
              <a:rPr lang="it-IT" dirty="0" smtClean="0"/>
              <a:t>Lazio </a:t>
            </a:r>
            <a:r>
              <a:rPr lang="it-IT" dirty="0"/>
              <a:t>ci sono meno ripetenti in generale, sia tra gli italiani sia tra gli stranieri, ma in modo più rilevante tra questi ultimi, soprattutto se nati all'estero (-7 punti </a:t>
            </a:r>
            <a:r>
              <a:rPr lang="it-IT" dirty="0" smtClean="0"/>
              <a:t>percentuali </a:t>
            </a:r>
            <a:r>
              <a:rPr lang="it-IT" dirty="0"/>
              <a:t>rispetto </a:t>
            </a:r>
            <a:r>
              <a:rPr lang="it-IT" dirty="0" smtClean="0"/>
              <a:t>al </a:t>
            </a:r>
            <a:r>
              <a:rPr lang="it-IT" dirty="0"/>
              <a:t>dato nazionale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457200" y="5124379"/>
            <a:ext cx="8300356" cy="369332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it-IT" dirty="0"/>
              <a:t>Migliori le  performance nel Mezzogiorno, ma perché meno coinvolti dal </a:t>
            </a:r>
            <a:r>
              <a:rPr lang="it-IT" dirty="0" smtClean="0"/>
              <a:t>fenomeno.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26890"/>
            <a:ext cx="9143999" cy="946739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del LAZIO che hanno dovuto ripetere o meno anni scolastici in Italia, per cittadinanza e paese di nascita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80992" y="589548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i="1" dirty="0" smtClean="0">
                <a:latin typeface="Arial" pitchFamily="34" charset="0"/>
                <a:cs typeface="Arial" pitchFamily="34" charset="0"/>
              </a:rPr>
              <a:t>Fonte: Indagine sull’integrazione delle seconde generazioni</a:t>
            </a:r>
            <a:endParaRPr lang="it-IT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RENDIMENTO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172198" y="1273629"/>
            <a:ext cx="2002971" cy="2862322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dirty="0"/>
              <a:t>Le ripetenze aumentano tra gli stranieri e in modo </a:t>
            </a:r>
            <a:r>
              <a:rPr lang="it-IT" dirty="0" smtClean="0"/>
              <a:t>rilevante tra </a:t>
            </a:r>
            <a:r>
              <a:rPr lang="it-IT" dirty="0"/>
              <a:t>i </a:t>
            </a:r>
            <a:r>
              <a:rPr lang="it-IT" dirty="0" smtClean="0"/>
              <a:t>nati all’estero.</a:t>
            </a:r>
          </a:p>
          <a:p>
            <a:r>
              <a:rPr lang="it-IT" dirty="0"/>
              <a:t>Nelle scuole </a:t>
            </a:r>
            <a:r>
              <a:rPr lang="it-IT" dirty="0" smtClean="0"/>
              <a:t>secondarie </a:t>
            </a:r>
            <a:r>
              <a:rPr lang="it-IT" dirty="0"/>
              <a:t>superiori la </a:t>
            </a:r>
            <a:r>
              <a:rPr lang="it-IT" dirty="0" smtClean="0"/>
              <a:t>situazione </a:t>
            </a:r>
            <a:r>
              <a:rPr lang="it-IT" dirty="0"/>
              <a:t>peggiora </a:t>
            </a:r>
            <a:r>
              <a:rPr lang="it-IT" dirty="0" smtClean="0"/>
              <a:t>notevolmente.</a:t>
            </a:r>
            <a:endParaRPr lang="it-IT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530954"/>
              </p:ext>
            </p:extLst>
          </p:nvPr>
        </p:nvGraphicFramePr>
        <p:xfrm>
          <a:off x="457200" y="927823"/>
          <a:ext cx="5494681" cy="384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ttangolo 11"/>
          <p:cNvSpPr/>
          <p:nvPr/>
        </p:nvSpPr>
        <p:spPr>
          <a:xfrm>
            <a:off x="849086" y="4783026"/>
            <a:ext cx="7326083" cy="923330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dirty="0" smtClean="0"/>
              <a:t>I nati all’estero, a livello Italia, ripetono 1 o più anni nel 37,5% dei </a:t>
            </a:r>
            <a:r>
              <a:rPr lang="it-IT" dirty="0"/>
              <a:t>casi se frequentano </a:t>
            </a:r>
            <a:r>
              <a:rPr lang="it-IT" dirty="0" smtClean="0"/>
              <a:t>una secondaria di II grado e nel 22,7% se iscritti ad una scuola di I grado.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97971" y="457520"/>
            <a:ext cx="8850086" cy="859651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italiani e stranieri che </a:t>
            </a: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non frequentano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compagni</a:t>
            </a:r>
            <a:br>
              <a:rPr lang="it-IT" sz="2000" b="1" dirty="0" smtClean="0">
                <a:latin typeface="Arial" pitchFamily="34" charset="0"/>
                <a:cs typeface="Arial" pitchFamily="34" charset="0"/>
              </a:rPr>
            </a:b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 di fuori della scuola per regione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SOCIALITÀ FUORI DALLA SCUOLA 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80992" y="600434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i="1" dirty="0" smtClean="0">
                <a:latin typeface="Arial" pitchFamily="34" charset="0"/>
                <a:cs typeface="Arial" pitchFamily="34" charset="0"/>
              </a:rPr>
              <a:t>Fonte: Indagine sull’integrazione delle seconde generazioni</a:t>
            </a:r>
            <a:endParaRPr lang="it-IT" sz="1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731422"/>
              </p:ext>
            </p:extLst>
          </p:nvPr>
        </p:nvGraphicFramePr>
        <p:xfrm>
          <a:off x="457200" y="1371599"/>
          <a:ext cx="7892143" cy="4256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ttangolo 7"/>
          <p:cNvSpPr/>
          <p:nvPr/>
        </p:nvSpPr>
        <p:spPr>
          <a:xfrm>
            <a:off x="598713" y="5499633"/>
            <a:ext cx="8349343" cy="369332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Gli alunni stranieri delle scuole del Lazio più socievoli con i propri compagni di scuola……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-1" y="433640"/>
            <a:ext cx="9046029" cy="941402"/>
          </a:xfrm>
        </p:spPr>
        <p:txBody>
          <a:bodyPr>
            <a:normAutofit/>
          </a:bodyPr>
          <a:lstStyle/>
          <a:p>
            <a:r>
              <a:rPr lang="it-IT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italiani e stranieri del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LAZIO che </a:t>
            </a:r>
            <a:r>
              <a:rPr lang="it-IT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non frequentano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 i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compagni</a:t>
            </a:r>
            <a:br>
              <a:rPr lang="it-IT" sz="2000" b="1" dirty="0" smtClean="0">
                <a:latin typeface="Arial" pitchFamily="34" charset="0"/>
                <a:cs typeface="Arial" pitchFamily="34" charset="0"/>
              </a:rPr>
            </a:b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di fuori della scuola,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per cittadinanza e paese di nascita 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SOCIALITÀ FUORI DALLA SCUOLA 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80992" y="583648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i="1" dirty="0" smtClean="0">
                <a:latin typeface="Arial" pitchFamily="34" charset="0"/>
                <a:cs typeface="Arial" pitchFamily="34" charset="0"/>
              </a:rPr>
              <a:t>Fonte: Indagine sull’integrazione delle seconde generazioni</a:t>
            </a:r>
            <a:endParaRPr lang="it-IT" sz="1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019267"/>
              </p:ext>
            </p:extLst>
          </p:nvPr>
        </p:nvGraphicFramePr>
        <p:xfrm>
          <a:off x="206829" y="1277070"/>
          <a:ext cx="5712395" cy="4252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ttangolo 9"/>
          <p:cNvSpPr/>
          <p:nvPr/>
        </p:nvSpPr>
        <p:spPr>
          <a:xfrm>
            <a:off x="6139543" y="2645230"/>
            <a:ext cx="2667000" cy="1754326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……… in particolare se nati all’estero: il 20,6% non frequenta i compagni al di fuori della scuola contro il 24,2% registrato a livello nazionale.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6910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0664"/>
            <a:ext cx="8229600" cy="1143000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Alunni stranieri che </a:t>
            </a:r>
            <a:r>
              <a:rPr lang="it-IT" sz="2400" b="1" dirty="0" smtClean="0">
                <a:solidFill>
                  <a:srgbClr val="FF0000"/>
                </a:solidFill>
              </a:rPr>
              <a:t>frequentano</a:t>
            </a:r>
            <a:r>
              <a:rPr lang="it-IT" sz="2400" b="1" dirty="0" smtClean="0"/>
              <a:t> compagni di scuola</a:t>
            </a:r>
            <a:br>
              <a:rPr lang="it-IT" sz="2400" b="1" dirty="0" smtClean="0"/>
            </a:br>
            <a:r>
              <a:rPr lang="it-IT" sz="2400" b="1" dirty="0" smtClean="0"/>
              <a:t>al di fuori dell'orario scolastico per generazione migratoria e nazionalità dei compagni frequentati</a:t>
            </a:r>
            <a:endParaRPr lang="it-IT" sz="2400" b="1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SOCIALITÀ FUORI DALLA SCUOLA 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39486" y="5218113"/>
            <a:ext cx="8590189" cy="923330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it-IT" dirty="0"/>
              <a:t>La frequenza dei compagni dopo l’orario scolastico è influenzata ovviamente dal contesto in cui gli alunni si trovano a vivere l’inserimento scolastico: se la scuola ha una quota di stranieri molto </a:t>
            </a:r>
            <a:r>
              <a:rPr lang="it-IT" dirty="0" smtClean="0"/>
              <a:t>rilevante </a:t>
            </a:r>
            <a:r>
              <a:rPr lang="it-IT" dirty="0"/>
              <a:t>è più facile che gli stranieri frequentino solo altri stranieri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86" y="1683878"/>
            <a:ext cx="8590189" cy="33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tangolo 5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499119"/>
            <a:ext cx="9144000" cy="936984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Alunni stranieri e italiani del LAZIO per compagni</a:t>
            </a:r>
            <a:br>
              <a:rPr lang="it-IT" sz="2400" b="1" dirty="0" smtClean="0"/>
            </a:br>
            <a:r>
              <a:rPr lang="it-IT" sz="2400" b="1" dirty="0" smtClean="0"/>
              <a:t>frequentati fuori dalla scuola per cittadinanza </a:t>
            </a:r>
            <a:r>
              <a:rPr lang="it-IT" sz="1500" baseline="30000" dirty="0" smtClean="0"/>
              <a:t>(a)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endParaRPr lang="it-IT" sz="2400" b="1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SOCIALITÀ FUORI DALLA SCUOLA 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301342" y="1641561"/>
            <a:ext cx="3298371" cy="3970318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dirty="0" smtClean="0"/>
              <a:t>Le due </a:t>
            </a:r>
            <a:r>
              <a:rPr lang="it-IT" dirty="0"/>
              <a:t>modalità prevalenti prevedono la frequentazione extra-scolastica di “compagni sia italiani che stranieri” o di “soli alunni italiani</a:t>
            </a:r>
            <a:r>
              <a:rPr lang="it-IT" dirty="0" smtClean="0"/>
              <a:t>”.  A livello nazionale </a:t>
            </a:r>
            <a:r>
              <a:rPr lang="it-IT" dirty="0"/>
              <a:t>f</a:t>
            </a:r>
            <a:r>
              <a:rPr lang="it-IT" dirty="0" smtClean="0"/>
              <a:t>anno </a:t>
            </a:r>
            <a:r>
              <a:rPr lang="it-IT" dirty="0"/>
              <a:t>eccezione gli  alunni cinesi che sono gli unici per i quali la modalità prevalente è la frequentazione di “solo stranieri”. </a:t>
            </a:r>
            <a:endParaRPr lang="it-IT" dirty="0" smtClean="0"/>
          </a:p>
          <a:p>
            <a:r>
              <a:rPr lang="it-IT" dirty="0" smtClean="0"/>
              <a:t>Tra gli alunni del Lazio i ragazzi filippini si distinguono per relazioni più chiuse all’interno della propria collettività.</a:t>
            </a:r>
            <a:endParaRPr lang="it-IT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142308"/>
              </p:ext>
            </p:extLst>
          </p:nvPr>
        </p:nvGraphicFramePr>
        <p:xfrm>
          <a:off x="370794" y="1343974"/>
          <a:ext cx="4657726" cy="359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ttangolo 9"/>
          <p:cNvSpPr/>
          <p:nvPr/>
        </p:nvSpPr>
        <p:spPr>
          <a:xfrm>
            <a:off x="456520" y="4941214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just">
              <a:buAutoNum type="alphaLcParenBoth"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Per </a:t>
            </a:r>
            <a:r>
              <a:rPr lang="it-IT" sz="1000" dirty="0">
                <a:latin typeface="Arial" pitchFamily="34" charset="0"/>
                <a:cs typeface="Arial" pitchFamily="34" charset="0"/>
              </a:rPr>
              <a:t>tener conto dell’influenza </a:t>
            </a:r>
            <a:r>
              <a:rPr lang="it-IT" sz="1000" dirty="0" smtClean="0">
                <a:latin typeface="Arial" pitchFamily="34" charset="0"/>
                <a:cs typeface="Arial" pitchFamily="34" charset="0"/>
              </a:rPr>
              <a:t>dell’incidenza </a:t>
            </a:r>
            <a:r>
              <a:rPr lang="it-IT" sz="1000" dirty="0">
                <a:latin typeface="Arial" pitchFamily="34" charset="0"/>
                <a:cs typeface="Arial" pitchFamily="34" charset="0"/>
              </a:rPr>
              <a:t>degli alunni stranieri nella scuola, si </a:t>
            </a:r>
            <a:r>
              <a:rPr lang="it-IT" sz="1000" dirty="0" smtClean="0">
                <a:latin typeface="Arial" pitchFamily="34" charset="0"/>
                <a:cs typeface="Arial" pitchFamily="34" charset="0"/>
              </a:rPr>
              <a:t>sono considerati solo gli </a:t>
            </a:r>
            <a:r>
              <a:rPr lang="it-IT" sz="1000" dirty="0">
                <a:latin typeface="Arial" pitchFamily="34" charset="0"/>
                <a:cs typeface="Arial" pitchFamily="34" charset="0"/>
              </a:rPr>
              <a:t>alunni delle scuole con almeno il 10% di presenza di alunni stranieri sul </a:t>
            </a:r>
            <a:r>
              <a:rPr lang="it-IT" sz="1000" dirty="0" smtClean="0">
                <a:latin typeface="Arial" pitchFamily="34" charset="0"/>
                <a:cs typeface="Arial" pitchFamily="34" charset="0"/>
              </a:rPr>
              <a:t>totale.</a:t>
            </a:r>
          </a:p>
          <a:p>
            <a:pPr marL="228600" indent="-228600" algn="just">
              <a:buAutoNum type="alphaLcParenBoth"/>
            </a:pPr>
            <a:endParaRPr lang="it-IT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000" i="1" dirty="0" smtClean="0">
                <a:latin typeface="Arial" pitchFamily="34" charset="0"/>
                <a:cs typeface="Arial" pitchFamily="34" charset="0"/>
              </a:rPr>
              <a:t>Fonte: Indagine sull’integrazione delle seconde generazioni</a:t>
            </a:r>
            <a:endParaRPr lang="it-IT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66079"/>
            <a:ext cx="8229600" cy="787807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stranieri che dichiarano di sentirsi più italiani per regione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132114" y="579751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i="1" dirty="0" smtClean="0">
                <a:latin typeface="Arial" pitchFamily="34" charset="0"/>
                <a:cs typeface="Arial" pitchFamily="34" charset="0"/>
              </a:rPr>
              <a:t>Fonte: Indagine sull’integrazione delle seconde generazioni</a:t>
            </a:r>
            <a:endParaRPr lang="it-IT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SENSO DI APPARTENENZA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704114" y="3097021"/>
            <a:ext cx="2721432" cy="2308324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dirty="0" smtClean="0"/>
              <a:t>Nel Lazio più elevata la quota di alunni stranieri che si sentono </a:t>
            </a:r>
            <a:r>
              <a:rPr lang="it-IT" dirty="0"/>
              <a:t>Italiani  </a:t>
            </a:r>
            <a:r>
              <a:rPr lang="it-IT" dirty="0" smtClean="0"/>
              <a:t>(44,1%) </a:t>
            </a:r>
            <a:r>
              <a:rPr lang="it-IT" dirty="0"/>
              <a:t>rispetto </a:t>
            </a:r>
            <a:r>
              <a:rPr lang="it-IT" dirty="0" smtClean="0"/>
              <a:t>al valore di </a:t>
            </a:r>
            <a:r>
              <a:rPr lang="it-IT" dirty="0"/>
              <a:t>livello nazionale (37,8</a:t>
            </a:r>
            <a:r>
              <a:rPr lang="it-IT" dirty="0" smtClean="0"/>
              <a:t>%), insieme a Molise (54,8%), Sicilia (48,9%), Campania (47,0%) e Calabria (44,9%).</a:t>
            </a:r>
            <a:endParaRPr lang="it-IT" dirty="0"/>
          </a:p>
        </p:txBody>
      </p:sp>
      <p:pic>
        <p:nvPicPr>
          <p:cNvPr id="2050" name="Picture 2" descr="G:\Documenti Utente\dipatriz\FRANCESCA_D\A_STRANIERI\Diffusione\Convegni\ScuoleMigranti_20_Ap_16\Mappa 2_appartenenz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266" y="1001486"/>
            <a:ext cx="4498848" cy="467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8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28091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66079"/>
            <a:ext cx="9144000" cy="1143000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stranieri del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L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azio hanno dichiarato di sentirsi italiani o stranieri, per generazione migratoria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15678" y="57322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i="1" dirty="0" smtClean="0">
                <a:latin typeface="Arial" pitchFamily="34" charset="0"/>
                <a:cs typeface="Arial" pitchFamily="34" charset="0"/>
              </a:rPr>
              <a:t>Fonte: Indagine sull’integrazione delle seconde generazioni</a:t>
            </a:r>
            <a:endParaRPr lang="it-IT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SENSO DI APPARTENENZA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192915"/>
              </p:ext>
            </p:extLst>
          </p:nvPr>
        </p:nvGraphicFramePr>
        <p:xfrm>
          <a:off x="457200" y="1496750"/>
          <a:ext cx="5198163" cy="386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ttangolo 7"/>
          <p:cNvSpPr/>
          <p:nvPr/>
        </p:nvSpPr>
        <p:spPr>
          <a:xfrm>
            <a:off x="6313715" y="2062807"/>
            <a:ext cx="2450646" cy="2862322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dirty="0"/>
              <a:t>Nella percezione della propria appartenenza ha un peso non irrilevante l’età in cui si è entrati in Italia. Per tutte le generazioni migratorie, la “sospensione” dell’identità </a:t>
            </a:r>
            <a:r>
              <a:rPr lang="it-IT" dirty="0" smtClean="0"/>
              <a:t>è molto elevata.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95941" y="1088571"/>
            <a:ext cx="827315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FF0000"/>
                </a:solidFill>
              </a:rPr>
              <a:t>ELIMINATA DA Cinzia  x ITALIA</a:t>
            </a:r>
            <a:endParaRPr lang="it-IT" sz="1000" b="1" dirty="0">
              <a:solidFill>
                <a:srgbClr val="FF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30043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 descr="C:\Users\User\Downloads\home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97971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143000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chemeClr val="tx2"/>
                </a:solidFill>
                <a:latin typeface="Berlin Sans FB Demi" panose="020E0802020502020306" pitchFamily="34" charset="0"/>
              </a:rPr>
              <a:t>Seconde generazioni sì, ma…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140969"/>
            <a:ext cx="8229600" cy="9085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500" dirty="0">
                <a:solidFill>
                  <a:schemeClr val="tx2"/>
                </a:solidFill>
              </a:rPr>
              <a:t>Oltre </a:t>
            </a:r>
            <a:r>
              <a:rPr lang="it-IT" sz="2500" dirty="0" smtClean="0">
                <a:solidFill>
                  <a:schemeClr val="tx2"/>
                </a:solidFill>
              </a:rPr>
              <a:t>ai ragazzi con </a:t>
            </a:r>
            <a:r>
              <a:rPr lang="it-IT" sz="2500" u="sng" dirty="0" smtClean="0">
                <a:solidFill>
                  <a:schemeClr val="tx2"/>
                </a:solidFill>
              </a:rPr>
              <a:t>cittadinanza</a:t>
            </a:r>
            <a:r>
              <a:rPr lang="it-IT" sz="2500" dirty="0" smtClean="0">
                <a:solidFill>
                  <a:schemeClr val="tx2"/>
                </a:solidFill>
              </a:rPr>
              <a:t> </a:t>
            </a:r>
            <a:r>
              <a:rPr lang="it-IT" sz="2500" dirty="0">
                <a:solidFill>
                  <a:schemeClr val="tx2"/>
                </a:solidFill>
              </a:rPr>
              <a:t>diversa da quella </a:t>
            </a:r>
            <a:r>
              <a:rPr lang="it-IT" sz="2500" dirty="0" smtClean="0">
                <a:solidFill>
                  <a:schemeClr val="tx2"/>
                </a:solidFill>
              </a:rPr>
              <a:t>Italiana</a:t>
            </a:r>
            <a:r>
              <a:rPr lang="it-IT" sz="2500" dirty="0">
                <a:solidFill>
                  <a:schemeClr val="tx2"/>
                </a:solidFill>
              </a:rPr>
              <a:t> </a:t>
            </a:r>
            <a:r>
              <a:rPr lang="it-IT" sz="2500" dirty="0" smtClean="0">
                <a:solidFill>
                  <a:schemeClr val="tx2"/>
                </a:solidFill>
              </a:rPr>
              <a:t>(sia nati </a:t>
            </a:r>
            <a:r>
              <a:rPr lang="it-IT" sz="2500" dirty="0">
                <a:solidFill>
                  <a:schemeClr val="tx2"/>
                </a:solidFill>
              </a:rPr>
              <a:t>in </a:t>
            </a:r>
            <a:r>
              <a:rPr lang="it-IT" sz="2500" dirty="0" smtClean="0">
                <a:solidFill>
                  <a:schemeClr val="tx2"/>
                </a:solidFill>
              </a:rPr>
              <a:t>Italia sai all’estero), l’indagine è stata rivolta anche a:</a:t>
            </a:r>
          </a:p>
        </p:txBody>
      </p:sp>
      <p:sp>
        <p:nvSpPr>
          <p:cNvPr id="4" name="Rettangolo 3"/>
          <p:cNvSpPr/>
          <p:nvPr/>
        </p:nvSpPr>
        <p:spPr>
          <a:xfrm>
            <a:off x="1043608" y="4079570"/>
            <a:ext cx="74888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200" b="1" dirty="0"/>
              <a:t>Dirigenti </a:t>
            </a:r>
            <a:r>
              <a:rPr lang="it-IT" sz="2200" b="1" dirty="0" smtClean="0"/>
              <a:t>scolastici</a:t>
            </a:r>
            <a:r>
              <a:rPr lang="it-IT" sz="2200" dirty="0" smtClean="0"/>
              <a:t>;</a:t>
            </a:r>
            <a:endParaRPr lang="it-IT" sz="22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200" b="1" dirty="0" smtClean="0"/>
              <a:t>Insegnanti di Italiano e Matematica</a:t>
            </a:r>
            <a:r>
              <a:rPr lang="it-IT" sz="2200" dirty="0"/>
              <a:t> ;</a:t>
            </a:r>
            <a:endParaRPr lang="it-IT" sz="22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200" b="1" dirty="0"/>
              <a:t>Allievi italiani</a:t>
            </a:r>
            <a:r>
              <a:rPr lang="it-IT" sz="2200" dirty="0"/>
              <a:t> (servono come campione di controllo, ne vengono intervistati un numero pari a quello degli stranieri presenti in ogni classe; se gli italiani sono meno degli stranieri vengono intervistati tutti quelli presenti in classe</a:t>
            </a:r>
            <a:r>
              <a:rPr lang="it-IT" sz="2200" dirty="0" smtClean="0"/>
              <a:t>).</a:t>
            </a:r>
            <a:endParaRPr lang="it-IT" sz="22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68084" y="1838871"/>
            <a:ext cx="7988154" cy="741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t-IT" sz="1800" dirty="0"/>
              <a:t>L’indagine</a:t>
            </a:r>
            <a:r>
              <a:rPr lang="it-IT" sz="2000" dirty="0" smtClean="0"/>
              <a:t> </a:t>
            </a:r>
            <a:r>
              <a:rPr lang="it-IT" sz="1800" dirty="0"/>
              <a:t>ha coinvolto le </a:t>
            </a:r>
            <a:r>
              <a:rPr lang="it-IT" sz="1800" b="1" dirty="0"/>
              <a:t>scuole secondarie </a:t>
            </a:r>
            <a:r>
              <a:rPr lang="it-IT" sz="1800" b="1" dirty="0" smtClean="0"/>
              <a:t>di primo </a:t>
            </a:r>
            <a:r>
              <a:rPr lang="it-IT" sz="1800" b="1" dirty="0"/>
              <a:t>e secondo grado statali con almeno 5 alunni stranieri</a:t>
            </a:r>
            <a:r>
              <a:rPr lang="it-IT" sz="1800" dirty="0"/>
              <a:t>.</a:t>
            </a:r>
          </a:p>
        </p:txBody>
      </p:sp>
      <p:sp>
        <p:nvSpPr>
          <p:cNvPr id="7" name="Rettangolo 6"/>
          <p:cNvSpPr/>
          <p:nvPr/>
        </p:nvSpPr>
        <p:spPr>
          <a:xfrm>
            <a:off x="457200" y="1135253"/>
            <a:ext cx="8075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La scuola è apparsa l’ambiente migliore per effettuare la rilevazione in quanto è un luogo fondamentale di socializzazione oltre che di apprendimento.</a:t>
            </a:r>
          </a:p>
        </p:txBody>
      </p:sp>
      <p:sp>
        <p:nvSpPr>
          <p:cNvPr id="8" name="Rettangolo 7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01771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/>
              <a:t>Alunni stranieri del </a:t>
            </a:r>
            <a:r>
              <a:rPr lang="it-IT" sz="2000" b="1" dirty="0"/>
              <a:t>L</a:t>
            </a:r>
            <a:r>
              <a:rPr lang="it-IT" sz="2000" b="1" dirty="0" smtClean="0"/>
              <a:t>azio che hanno dichiarato di sentirsi italiani o</a:t>
            </a:r>
            <a:br>
              <a:rPr lang="it-IT" sz="2000" b="1" dirty="0" smtClean="0"/>
            </a:br>
            <a:r>
              <a:rPr lang="it-IT" sz="2000" b="1" dirty="0" smtClean="0"/>
              <a:t>stranieri per le principali cittadinanze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SENSO DI APPARTENENZA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998579"/>
              </p:ext>
            </p:extLst>
          </p:nvPr>
        </p:nvGraphicFramePr>
        <p:xfrm>
          <a:off x="643921" y="1417638"/>
          <a:ext cx="5069416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ttangolo 12"/>
          <p:cNvSpPr/>
          <p:nvPr/>
        </p:nvSpPr>
        <p:spPr>
          <a:xfrm>
            <a:off x="643921" y="585194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i="1" dirty="0" smtClean="0">
                <a:latin typeface="Arial" pitchFamily="34" charset="0"/>
                <a:cs typeface="Arial" pitchFamily="34" charset="0"/>
              </a:rPr>
              <a:t>Fonte: Indagine sull’integrazione delle seconde generazioni</a:t>
            </a:r>
            <a:endParaRPr lang="it-IT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713336" y="1576247"/>
            <a:ext cx="3298371" cy="3416320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dirty="0" smtClean="0"/>
              <a:t>A livello Italia, i </a:t>
            </a:r>
            <a:r>
              <a:rPr lang="it-IT" dirty="0"/>
              <a:t>ragazzi appartenenti alle collettività di Asia e America Latina sono quelli che dichiarano più frequentemente di sentirsi stranieri: Cina 42,1%, Ecuador 39,5%, Filippine 38,4% e Perù 38,9%. Nel caso della </a:t>
            </a:r>
            <a:r>
              <a:rPr lang="it-IT" dirty="0" smtClean="0"/>
              <a:t>Romania e dell’Albania, </a:t>
            </a:r>
            <a:r>
              <a:rPr lang="it-IT" dirty="0"/>
              <a:t>invece, è particolarmente elevata la percentuale di coloro che si sentono italiani (45,8</a:t>
            </a:r>
            <a:r>
              <a:rPr lang="it-IT" dirty="0" smtClean="0"/>
              <a:t>% e 42,4%).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FUTURO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0" y="451310"/>
            <a:ext cx="9144000" cy="1143000"/>
          </a:xfrm>
        </p:spPr>
        <p:txBody>
          <a:bodyPr>
            <a:noAutofit/>
          </a:bodyPr>
          <a:lstStyle/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 quale scuola pensi di iscriverti?</a:t>
            </a:r>
            <a:br>
              <a:rPr lang="it-IT" sz="2000" b="1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Alunni delle scuole secondarie di I grado del LAZIO per 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generazione e paese di nascita</a:t>
            </a: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6346346"/>
              </p:ext>
            </p:extLst>
          </p:nvPr>
        </p:nvGraphicFramePr>
        <p:xfrm>
          <a:off x="1175657" y="1480457"/>
          <a:ext cx="6638245" cy="3755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ttangolo 6"/>
          <p:cNvSpPr/>
          <p:nvPr/>
        </p:nvSpPr>
        <p:spPr>
          <a:xfrm>
            <a:off x="1600200" y="548182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i="1" dirty="0" smtClean="0">
                <a:latin typeface="Arial" pitchFamily="34" charset="0"/>
                <a:cs typeface="Arial" pitchFamily="34" charset="0"/>
              </a:rPr>
              <a:t>Fonte: Indagine sull’integrazione delle seconde generazioni</a:t>
            </a:r>
            <a:endParaRPr lang="it-IT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62115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FUTURO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96017" y="5427208"/>
            <a:ext cx="8033657" cy="923330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dirty="0" smtClean="0"/>
              <a:t>Se a livello nazionale gli stranieri che si voglio iscrivere al liceo sono meno di quanti vorrebbero frequentare un istituto professionale (rispettivamente 36,5%  contro 43,4%), nel </a:t>
            </a:r>
            <a:r>
              <a:rPr lang="it-IT" dirty="0"/>
              <a:t>L</a:t>
            </a:r>
            <a:r>
              <a:rPr lang="it-IT" dirty="0" smtClean="0"/>
              <a:t>azio la situazione è opposta: il 47,5% contro il 33,2%.</a:t>
            </a:r>
            <a:endParaRPr lang="it-IT" dirty="0"/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107076"/>
              </p:ext>
            </p:extLst>
          </p:nvPr>
        </p:nvGraphicFramePr>
        <p:xfrm>
          <a:off x="796017" y="1667368"/>
          <a:ext cx="7669666" cy="362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ttangolo 11"/>
          <p:cNvSpPr/>
          <p:nvPr/>
        </p:nvSpPr>
        <p:spPr>
          <a:xfrm>
            <a:off x="0" y="52190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latin typeface="Arial" pitchFamily="34" charset="0"/>
                <a:cs typeface="Arial" pitchFamily="34" charset="0"/>
              </a:rPr>
              <a:t>A quale scuola pensi di iscriverti</a:t>
            </a:r>
            <a:r>
              <a:rPr lang="it-IT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endParaRPr lang="it-IT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dirty="0" smtClean="0"/>
              <a:t>Alunni stranieri delle </a:t>
            </a:r>
            <a:r>
              <a:rPr lang="it-IT" dirty="0"/>
              <a:t>scuole secondarie di I grado </a:t>
            </a:r>
            <a:r>
              <a:rPr lang="it-IT" dirty="0" smtClean="0"/>
              <a:t>del LAZIO per regione:</a:t>
            </a:r>
          </a:p>
          <a:p>
            <a:pPr algn="ctr"/>
            <a:r>
              <a:rPr lang="it-IT" dirty="0" smtClean="0"/>
              <a:t>differenza tra quanti si iscriverebbero al Liceo e quanti ad un Istituto professionale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780992" y="6491279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44220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>
                <a:solidFill>
                  <a:sysClr val="windowText" lastClr="000000"/>
                </a:solidFill>
                <a:latin typeface="+mj-lt"/>
                <a:ea typeface="+mj-ea"/>
                <a:cs typeface="+mj-cs"/>
              </a:rPr>
              <a:t>Alunni </a:t>
            </a:r>
            <a:r>
              <a:rPr lang="it-IT" sz="2000" b="1" dirty="0" smtClean="0">
                <a:solidFill>
                  <a:sysClr val="windowText" lastClr="000000"/>
                </a:solidFill>
                <a:latin typeface="+mj-lt"/>
                <a:ea typeface="+mj-ea"/>
                <a:cs typeface="+mj-cs"/>
              </a:rPr>
              <a:t>stranieri </a:t>
            </a:r>
            <a:r>
              <a:rPr lang="it-IT" sz="2000" b="1" dirty="0">
                <a:solidFill>
                  <a:sysClr val="windowText" lastClr="000000"/>
                </a:solidFill>
                <a:latin typeface="+mj-lt"/>
                <a:ea typeface="+mj-ea"/>
                <a:cs typeface="+mj-cs"/>
              </a:rPr>
              <a:t>delle scuole secondarie di I grado </a:t>
            </a:r>
            <a:r>
              <a:rPr lang="it-IT" sz="2000" b="1" dirty="0" smtClean="0">
                <a:solidFill>
                  <a:sysClr val="windowText" lastClr="000000"/>
                </a:solidFill>
              </a:rPr>
              <a:t>per attuale</a:t>
            </a:r>
          </a:p>
          <a:p>
            <a:pPr algn="ctr"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>
                <a:solidFill>
                  <a:sysClr val="windowText" lastClr="000000"/>
                </a:solidFill>
              </a:rPr>
              <a:t>anno di iscrizione </a:t>
            </a:r>
            <a:r>
              <a:rPr lang="it-IT" sz="2000" b="1" dirty="0" smtClean="0">
                <a:solidFill>
                  <a:sysClr val="windowText" lastClr="000000"/>
                </a:solidFill>
              </a:rPr>
              <a:t>e scelta </a:t>
            </a:r>
            <a:r>
              <a:rPr lang="it-IT" sz="2000" b="1" dirty="0">
                <a:solidFill>
                  <a:sysClr val="windowText" lastClr="000000"/>
                </a:solidFill>
              </a:rPr>
              <a:t>del tipo di scuola superiore </a:t>
            </a:r>
            <a:r>
              <a:rPr lang="it-IT" sz="2000" b="1" dirty="0" smtClean="0">
                <a:solidFill>
                  <a:sysClr val="windowText" lastClr="000000"/>
                </a:solidFill>
                <a:latin typeface="+mj-lt"/>
                <a:ea typeface="+mj-ea"/>
                <a:cs typeface="+mj-cs"/>
              </a:rPr>
              <a:t>di II grado</a:t>
            </a:r>
            <a:endParaRPr lang="it-IT" sz="2000" b="1" dirty="0">
              <a:solidFill>
                <a:sysClr val="windowText" lastClr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FUTURO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772886" y="4813938"/>
            <a:ext cx="7576457" cy="646331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Più si avvicina la scelta, maggiore è la convinzione del proseguimento</a:t>
            </a:r>
          </a:p>
          <a:p>
            <a:pPr algn="ctr"/>
            <a:r>
              <a:rPr lang="it-IT" dirty="0" smtClean="0"/>
              <a:t>degli studi verso un percorso liceale ………..</a:t>
            </a:r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311602" y="1272872"/>
            <a:ext cx="8194223" cy="3159249"/>
            <a:chOff x="311602" y="1272872"/>
            <a:chExt cx="8194223" cy="3159249"/>
          </a:xfrm>
        </p:grpSpPr>
        <p:sp>
          <p:nvSpPr>
            <p:cNvPr id="9" name="CasellaDiTesto 8"/>
            <p:cNvSpPr txBox="1"/>
            <p:nvPr/>
          </p:nvSpPr>
          <p:spPr>
            <a:xfrm>
              <a:off x="6154510" y="1272872"/>
              <a:ext cx="1123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/>
                <a:t>ITALIA</a:t>
              </a:r>
              <a:endParaRPr lang="it-IT" b="1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050598" y="1272872"/>
              <a:ext cx="1123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/>
                <a:t>LAZIO</a:t>
              </a:r>
              <a:endParaRPr lang="it-IT" b="1" dirty="0"/>
            </a:p>
          </p:txBody>
        </p:sp>
        <p:graphicFrame>
          <p:nvGraphicFramePr>
            <p:cNvPr id="11" name="Grafico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90968765"/>
                </p:ext>
              </p:extLst>
            </p:nvPr>
          </p:nvGraphicFramePr>
          <p:xfrm>
            <a:off x="311602" y="1772106"/>
            <a:ext cx="4210051" cy="22764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2" name="Grafico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09201032"/>
                </p:ext>
              </p:extLst>
            </p:nvPr>
          </p:nvGraphicFramePr>
          <p:xfrm>
            <a:off x="4295775" y="1636421"/>
            <a:ext cx="4210050" cy="24717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pic>
          <p:nvPicPr>
            <p:cNvPr id="13" name="Immagine 12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428"/>
            <a:stretch/>
          </p:blipFill>
          <p:spPr bwMode="auto">
            <a:xfrm>
              <a:off x="1458686" y="4048581"/>
              <a:ext cx="5819230" cy="38354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4" name="Rettangolo 13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495"/>
            <a:ext cx="9144000" cy="378505"/>
          </a:xfrm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Berlin Sans FB Demi" panose="020E0802020502020306" pitchFamily="34" charset="0"/>
              </a:rPr>
              <a:t>I principali contenuti </a:t>
            </a:r>
            <a:r>
              <a:rPr lang="it-IT" sz="3200" b="1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informativi</a:t>
            </a:r>
            <a:endParaRPr lang="it-IT" sz="3200" b="1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63880" y="621713"/>
            <a:ext cx="8046720" cy="278537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500" b="1" dirty="0" smtClean="0"/>
              <a:t>Allievi</a:t>
            </a:r>
            <a:r>
              <a:rPr lang="it-IT" sz="2500" dirty="0" smtClean="0"/>
              <a:t> (sia </a:t>
            </a:r>
            <a:r>
              <a:rPr lang="it-IT" sz="2500" dirty="0"/>
              <a:t>stranieri sia </a:t>
            </a:r>
            <a:r>
              <a:rPr lang="it-IT" sz="2500" dirty="0" smtClean="0"/>
              <a:t>italiani):</a:t>
            </a:r>
          </a:p>
          <a:p>
            <a:pPr marL="496888" lvl="0" indent="-169863">
              <a:buFont typeface="Arial" panose="020B0604020202020204" pitchFamily="34" charset="0"/>
              <a:buChar char="•"/>
            </a:pPr>
            <a:r>
              <a:rPr lang="it-IT" sz="2500" dirty="0"/>
              <a:t>la storia migratoria (se migranti);</a:t>
            </a:r>
          </a:p>
          <a:p>
            <a:pPr marL="496888" lvl="0" indent="-169863">
              <a:buFont typeface="Arial" panose="020B0604020202020204" pitchFamily="34" charset="0"/>
              <a:buChar char="•"/>
            </a:pPr>
            <a:r>
              <a:rPr lang="it-IT" sz="2500" dirty="0"/>
              <a:t>la conoscenza e l’uso della lingua italiana (per gli stranieri);</a:t>
            </a:r>
          </a:p>
          <a:p>
            <a:pPr marL="496888" lvl="0" indent="-169863">
              <a:buFont typeface="Arial" panose="020B0604020202020204" pitchFamily="34" charset="0"/>
              <a:buChar char="•"/>
            </a:pPr>
            <a:r>
              <a:rPr lang="it-IT" sz="2500" dirty="0"/>
              <a:t>la scuola, gli insegnanti e i compagni;</a:t>
            </a:r>
          </a:p>
          <a:p>
            <a:pPr marL="496888" lvl="0" indent="-169863">
              <a:buFont typeface="Arial" panose="020B0604020202020204" pitchFamily="34" charset="0"/>
              <a:buChar char="•"/>
            </a:pPr>
            <a:r>
              <a:rPr lang="it-IT" sz="2500" dirty="0"/>
              <a:t>il tempo libero e gli amici;</a:t>
            </a:r>
          </a:p>
          <a:p>
            <a:pPr marL="496888" lvl="0" indent="-169863">
              <a:buFont typeface="Arial" panose="020B0604020202020204" pitchFamily="34" charset="0"/>
              <a:buChar char="•"/>
            </a:pPr>
            <a:r>
              <a:rPr lang="it-IT" sz="2500" dirty="0"/>
              <a:t>la famiglia e l’abitazione</a:t>
            </a:r>
            <a:r>
              <a:rPr lang="it-IT" sz="2500" dirty="0" smtClean="0"/>
              <a:t>.</a:t>
            </a:r>
            <a:endParaRPr lang="it-IT" sz="25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3880" y="3678419"/>
            <a:ext cx="8046720" cy="20159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500" b="1" dirty="0" smtClean="0"/>
              <a:t>Dirigenti </a:t>
            </a:r>
            <a:r>
              <a:rPr lang="it-IT" sz="2500" b="1" dirty="0"/>
              <a:t>scolastici</a:t>
            </a:r>
            <a:r>
              <a:rPr lang="it-IT" sz="2500" dirty="0"/>
              <a:t> e </a:t>
            </a:r>
            <a:r>
              <a:rPr lang="it-IT" sz="2500" b="1" dirty="0"/>
              <a:t>I</a:t>
            </a:r>
            <a:r>
              <a:rPr lang="it-IT" sz="2500" b="1" dirty="0" smtClean="0"/>
              <a:t>nsegnanti</a:t>
            </a:r>
            <a:r>
              <a:rPr lang="it-IT" sz="2500" dirty="0" smtClean="0"/>
              <a:t>:</a:t>
            </a:r>
            <a:endParaRPr lang="it-IT" sz="2500" dirty="0"/>
          </a:p>
          <a:p>
            <a:r>
              <a:rPr lang="it-IT" sz="2500" dirty="0"/>
              <a:t> </a:t>
            </a:r>
          </a:p>
          <a:p>
            <a:pPr marL="496888" indent="-169863">
              <a:buFont typeface="Arial" panose="020B0604020202020204" pitchFamily="34" charset="0"/>
              <a:buChar char="•"/>
            </a:pPr>
            <a:r>
              <a:rPr lang="it-IT" sz="2500" dirty="0"/>
              <a:t>l’accoglienza dei ragazzi stranieri a scuola;</a:t>
            </a:r>
          </a:p>
          <a:p>
            <a:pPr marL="496888" indent="-169863">
              <a:buFont typeface="Arial" panose="020B0604020202020204" pitchFamily="34" charset="0"/>
              <a:buChar char="•"/>
            </a:pPr>
            <a:r>
              <a:rPr lang="it-IT" sz="2500" dirty="0"/>
              <a:t>le attività a favore dell’integrazione;</a:t>
            </a:r>
          </a:p>
          <a:p>
            <a:pPr marL="496888" indent="-169863">
              <a:buFont typeface="Arial" panose="020B0604020202020204" pitchFamily="34" charset="0"/>
              <a:buChar char="•"/>
            </a:pPr>
            <a:r>
              <a:rPr lang="it-IT" sz="2500" dirty="0"/>
              <a:t>la formazione rispetto al tema della presenza straniera</a:t>
            </a:r>
            <a:r>
              <a:rPr lang="it-IT" sz="2500" dirty="0" smtClean="0"/>
              <a:t>.</a:t>
            </a:r>
            <a:endParaRPr lang="it-IT" sz="2500" dirty="0"/>
          </a:p>
        </p:txBody>
      </p:sp>
      <p:sp>
        <p:nvSpPr>
          <p:cNvPr id="6" name="Rettangolo 5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21527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57200" y="1796305"/>
            <a:ext cx="5029200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Primo inserimento</a:t>
            </a:r>
            <a:endParaRPr lang="it-IT" sz="32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57199" y="2774125"/>
            <a:ext cx="5029201" cy="58477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7F142A"/>
                </a:solidFill>
                <a:latin typeface="Arial" pitchFamily="34" charset="0"/>
                <a:cs typeface="Arial" pitchFamily="34" charset="0"/>
              </a:rPr>
              <a:t>Rendimento scolastico</a:t>
            </a:r>
            <a:endParaRPr lang="it-IT" sz="3200" b="1" dirty="0">
              <a:solidFill>
                <a:srgbClr val="7F142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70263" y="5565826"/>
            <a:ext cx="2934182" cy="584775"/>
          </a:xfrm>
          <a:prstGeom prst="rect">
            <a:avLst/>
          </a:prstGeom>
          <a:ln>
            <a:solidFill>
              <a:srgbClr val="D33FB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D33FBE"/>
                </a:solidFill>
                <a:latin typeface="Arial" pitchFamily="34" charset="0"/>
                <a:cs typeface="Arial" pitchFamily="34" charset="0"/>
              </a:rPr>
              <a:t>Il futuro</a:t>
            </a:r>
            <a:endParaRPr lang="it-IT" sz="3200" b="1" dirty="0">
              <a:solidFill>
                <a:srgbClr val="D33FB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57198" y="3752543"/>
            <a:ext cx="5421088" cy="58477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Socialità fuori dalla scuola</a:t>
            </a:r>
            <a:endParaRPr lang="it-IT" sz="32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70263" y="4650503"/>
            <a:ext cx="502920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Senso di appartenenza</a:t>
            </a:r>
            <a:endParaRPr lang="it-IT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0" y="-45089"/>
            <a:ext cx="9144000" cy="450038"/>
          </a:xfrm>
        </p:spPr>
        <p:txBody>
          <a:bodyPr>
            <a:noAutofit/>
          </a:bodyPr>
          <a:lstStyle/>
          <a:p>
            <a:r>
              <a:rPr lang="it-IT" sz="3400" b="1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Focus su:</a:t>
            </a:r>
            <a:endParaRPr lang="it-IT" sz="3400" b="1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57197" y="862592"/>
            <a:ext cx="785948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Caratteristiche degli alunni stranieri</a:t>
            </a:r>
            <a:endParaRPr lang="it-I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21797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352837" y="0"/>
            <a:ext cx="8229600" cy="3918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PRESENZA DEGLI STRANIERI A SCUOLA</a:t>
            </a:r>
            <a:endParaRPr lang="it-IT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37" y="1149530"/>
            <a:ext cx="8277271" cy="4245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tangolo 3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  <p:sp>
        <p:nvSpPr>
          <p:cNvPr id="5" name="Rettangolo 4"/>
          <p:cNvSpPr/>
          <p:nvPr/>
        </p:nvSpPr>
        <p:spPr>
          <a:xfrm>
            <a:off x="780992" y="5463411"/>
            <a:ext cx="7609114" cy="615553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it-IT" sz="1700" dirty="0"/>
              <a:t>La presenza </a:t>
            </a:r>
            <a:r>
              <a:rPr lang="it-IT" sz="1700" dirty="0" smtClean="0"/>
              <a:t>degli stranieri risulta </a:t>
            </a:r>
            <a:r>
              <a:rPr lang="it-IT" sz="1700" dirty="0"/>
              <a:t>molto più nutrita nelle aree del Centro-nord e, di conseguenza, lo è anche l’incidenza di alunni di origine non italiana nelle scuole.</a:t>
            </a:r>
          </a:p>
        </p:txBody>
      </p:sp>
    </p:spTree>
    <p:extLst>
      <p:ext uri="{BB962C8B-B14F-4D97-AF65-F5344CB8AC3E}">
        <p14:creationId xmlns:p14="http://schemas.microsoft.com/office/powerpoint/2010/main" val="2150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0" y="288775"/>
            <a:ext cx="9144000" cy="810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stranieri del LAZIO per generazioni migratorie e tipo scuola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7443" y="4809388"/>
            <a:ext cx="7609114" cy="1200329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Forti differenze a secondo del tipo scuola…..</a:t>
            </a:r>
          </a:p>
          <a:p>
            <a:pPr algn="just"/>
            <a:r>
              <a:rPr lang="it-IT" dirty="0" smtClean="0"/>
              <a:t>Il Lazio segue l’andamento riscontrato a livello nazionale a differenza di una </a:t>
            </a:r>
            <a:r>
              <a:rPr lang="it-IT" dirty="0"/>
              <a:t>maggiore </a:t>
            </a:r>
            <a:r>
              <a:rPr lang="it-IT" dirty="0" smtClean="0"/>
              <a:t>presenza dei ragazzi che entrano </a:t>
            </a:r>
            <a:r>
              <a:rPr lang="it-IT" dirty="0"/>
              <a:t>prima dei 6 anni nelle scuole di II </a:t>
            </a:r>
            <a:r>
              <a:rPr lang="it-IT" dirty="0" smtClean="0"/>
              <a:t>grado.</a:t>
            </a:r>
            <a:endParaRPr lang="it-IT" dirty="0"/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GENERAZIONI MIGRATORIE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6329344"/>
              </p:ext>
            </p:extLst>
          </p:nvPr>
        </p:nvGraphicFramePr>
        <p:xfrm>
          <a:off x="1809749" y="934130"/>
          <a:ext cx="5524501" cy="385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ttangolo 7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291679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53142" y="5121328"/>
            <a:ext cx="8033657" cy="369332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dirty="0"/>
              <a:t>Il L</a:t>
            </a:r>
            <a:r>
              <a:rPr lang="it-IT" dirty="0" smtClean="0"/>
              <a:t>azio </a:t>
            </a:r>
            <a:r>
              <a:rPr lang="it-IT" dirty="0"/>
              <a:t>ha la stessa situazione del Nord-Centro, distinguendosi dal </a:t>
            </a:r>
            <a:r>
              <a:rPr lang="it-IT" dirty="0" smtClean="0"/>
              <a:t>Mezzogiorno…..</a:t>
            </a:r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1456211"/>
            <a:ext cx="7569246" cy="3072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GENERAZIONI MIGRATORIE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2" y="4672692"/>
            <a:ext cx="370522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0" y="354091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stranieri per generazioni migratorie e ripartizioni geografiche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2198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401582"/>
            <a:ext cx="5429250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GENERAZIONI MIGRATORIE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0" y="292633"/>
            <a:ext cx="9144000" cy="9047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stranieri per le principali cittadinanze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46406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0" y="-10545"/>
            <a:ext cx="9144000" cy="42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PRIMO INSERIMENTO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551712" y="1731040"/>
            <a:ext cx="2775858" cy="2862322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dirty="0" smtClean="0"/>
              <a:t>La quota degli alunni stranieri del Lazio che sono stati inseriti in classi la cui età teorica non coincideva con la </a:t>
            </a:r>
            <a:r>
              <a:rPr lang="it-IT" dirty="0"/>
              <a:t>propria è minore (</a:t>
            </a:r>
            <a:r>
              <a:rPr lang="it-IT" dirty="0" smtClean="0"/>
              <a:t>47,0%) rispetto all’intero territorio nazionale (51%). Valori più bassi solo per Umbria (45,2%) e Valle d’Aosta (40,1%).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780992" y="6404191"/>
            <a:ext cx="8781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/>
              <a:t>Scuole aperte al </a:t>
            </a:r>
            <a:r>
              <a:rPr lang="it-IT" sz="1000" b="1" dirty="0" smtClean="0"/>
              <a:t>territorio. Inclusione </a:t>
            </a:r>
            <a:r>
              <a:rPr lang="it-IT" sz="1000" b="1" dirty="0"/>
              <a:t>di studenti e genitori stranieri</a:t>
            </a:r>
            <a:br>
              <a:rPr lang="it-IT" sz="1000" b="1" dirty="0"/>
            </a:br>
            <a:r>
              <a:rPr lang="it-IT" sz="1000" dirty="0" smtClean="0"/>
              <a:t>USR  - Roma, </a:t>
            </a:r>
            <a:r>
              <a:rPr lang="it-IT" sz="1000" dirty="0"/>
              <a:t>20 Aprile </a:t>
            </a:r>
            <a:r>
              <a:rPr lang="it-IT" sz="1000" dirty="0" smtClean="0"/>
              <a:t>2016, M. </a:t>
            </a:r>
            <a:r>
              <a:rPr lang="it-IT" sz="1000" dirty="0" err="1" smtClean="0"/>
              <a:t>Bartoloni</a:t>
            </a:r>
            <a:r>
              <a:rPr lang="it-IT" sz="1000" dirty="0" smtClean="0"/>
              <a:t> e F. Di Patrizio</a:t>
            </a:r>
            <a:endParaRPr lang="it-IT" sz="1000" dirty="0"/>
          </a:p>
        </p:txBody>
      </p:sp>
      <p:pic>
        <p:nvPicPr>
          <p:cNvPr id="11" name="Picture 2" descr="C:\Users\dipatriz\Desktop\mappa\rob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20" y="694506"/>
            <a:ext cx="4498848" cy="467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tangolo 11"/>
          <p:cNvSpPr/>
          <p:nvPr/>
        </p:nvSpPr>
        <p:spPr>
          <a:xfrm>
            <a:off x="780991" y="5181510"/>
            <a:ext cx="7546579" cy="1015663"/>
          </a:xfrm>
          <a:prstGeom prst="rect">
            <a:avLst/>
          </a:prstGeom>
          <a:ln w="2222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it-IT" sz="1500" dirty="0" smtClean="0"/>
              <a:t>L’elevata incidenza </a:t>
            </a:r>
            <a:r>
              <a:rPr lang="it-IT" sz="1500" dirty="0"/>
              <a:t>degli alunni stranieri sulla popolazione scolastica </a:t>
            </a:r>
            <a:r>
              <a:rPr lang="it-IT" sz="1500" dirty="0" smtClean="0"/>
              <a:t>rende </a:t>
            </a:r>
            <a:r>
              <a:rPr lang="it-IT" sz="1500" dirty="0"/>
              <a:t>più complesso l’inserimento </a:t>
            </a:r>
            <a:r>
              <a:rPr lang="it-IT" sz="1500" dirty="0" smtClean="0"/>
              <a:t>scolastico. Nel </a:t>
            </a:r>
            <a:r>
              <a:rPr lang="it-IT" sz="1500" dirty="0"/>
              <a:t>Mezzogiorno, dove sono più contenuti sia il numero che l’incidenza di ragazzi di origine straniera nelle scuole, più facilmente è possibile avviare percorsi scolastici virtuosi e migliori relazioni con i coetanei. </a:t>
            </a: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103414" y="396240"/>
            <a:ext cx="9144000" cy="518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Alunni stranieri nati all’estero iscritti in ritardo per regione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4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11403750</TotalTime>
  <Words>1503</Words>
  <Application>Microsoft Office PowerPoint</Application>
  <PresentationFormat>Presentazione su schermo (4:3)</PresentationFormat>
  <Paragraphs>155</Paragraphs>
  <Slides>23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 Indagine sulle seconde generazioni  2015</vt:lpstr>
      <vt:lpstr>Seconde generazioni sì, ma…</vt:lpstr>
      <vt:lpstr>I principali contenuti informativi</vt:lpstr>
      <vt:lpstr>Focus su: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Alunni stranieri del LAZIO nati all’estero iscritti in ritardo per tipo di scuola di primo inserimento  ed entità del ritardo</vt:lpstr>
      <vt:lpstr>Presentazione standard di PowerPoint</vt:lpstr>
      <vt:lpstr>Alunni italiani e stranieri che hanno dovuto ripetere 1 o più anni scolastici in Italia per regione</vt:lpstr>
      <vt:lpstr>Alunni del LAZIO che hanno dovuto ripetere o meno anni scolastici in Italia, per cittadinanza e paese di nascita</vt:lpstr>
      <vt:lpstr>Alunni italiani e stranieri che non frequentano compagni al di fuori della scuola per regione</vt:lpstr>
      <vt:lpstr> Alunni italiani e stranieri del LAZIO che non frequentano i compagni al di fuori della scuola, per cittadinanza e paese di nascita </vt:lpstr>
      <vt:lpstr>Alunni stranieri che frequentano compagni di scuola al di fuori dell'orario scolastico per generazione migratoria e nazionalità dei compagni frequentati</vt:lpstr>
      <vt:lpstr>Alunni stranieri e italiani del LAZIO per compagni frequentati fuori dalla scuola per cittadinanza (a) </vt:lpstr>
      <vt:lpstr>Alunni stranieri che dichiarano di sentirsi più italiani per regione</vt:lpstr>
      <vt:lpstr>Alunni stranieri del Lazio hanno dichiarato di sentirsi italiani o stranieri, per generazione migratoria</vt:lpstr>
      <vt:lpstr>Alunni stranieri del Lazio che hanno dichiarato di sentirsi italiani o stranieri per le principali cittadinanze</vt:lpstr>
      <vt:lpstr>A quale scuola pensi di iscriverti? Alunni delle scuole secondarie di I grado del LAZIO per  generazione e paese di nascita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Bruna Tabanella</dc:creator>
  <cp:lastModifiedBy>Francesca Di Patrizio</cp:lastModifiedBy>
  <cp:revision>472</cp:revision>
  <cp:lastPrinted>2015-06-30T09:55:06Z</cp:lastPrinted>
  <dcterms:created xsi:type="dcterms:W3CDTF">2012-12-11T11:00:35Z</dcterms:created>
  <dcterms:modified xsi:type="dcterms:W3CDTF">2016-04-15T15:45:00Z</dcterms:modified>
</cp:coreProperties>
</file>