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70" r:id="rId4"/>
    <p:sldId id="271" r:id="rId5"/>
    <p:sldId id="272" r:id="rId6"/>
    <p:sldId id="273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6" autoAdjust="0"/>
    <p:restoredTop sz="94660"/>
  </p:normalViewPr>
  <p:slideViewPr>
    <p:cSldViewPr snapToGrid="0">
      <p:cViewPr varScale="1">
        <p:scale>
          <a:sx n="43" d="100"/>
          <a:sy n="43" d="100"/>
        </p:scale>
        <p:origin x="-78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14FBEFF-9B8A-4203-9F09-4B75F2C14D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7683A05C-75DC-46F5-B52E-5EAE151848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3E644071-B474-417C-9D82-915F7BEB7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60959-3BBE-4F1D-9435-D68DEE5734B1}" type="datetimeFigureOut">
              <a:rPr lang="it-IT" smtClean="0"/>
              <a:pPr/>
              <a:t>11/02/2021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BDA96C76-2643-4BF9-804D-8A8031D7A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B575B1F9-F7B7-47FF-9E2E-CA5AEC919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6FF4-7FB8-4D2B-8D87-45B54E05635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066542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96BC325-5F0C-45C0-B492-81CE5865E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682A5270-B88A-47F3-900D-3DD4BD1DA3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F1E7BAF5-1DDE-4E23-8F58-273680759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60959-3BBE-4F1D-9435-D68DEE5734B1}" type="datetimeFigureOut">
              <a:rPr lang="it-IT" smtClean="0"/>
              <a:pPr/>
              <a:t>11/02/2021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F06903CE-8EB2-4919-9E20-7141159C9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211E4AFE-458F-4183-AE81-696713AD0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6FF4-7FB8-4D2B-8D87-45B54E05635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184543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xmlns="" id="{CAAE164E-ED64-4AA2-B103-E3D0589506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E4631A1D-2C2C-42B7-B752-E9761A225C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6796FED4-8390-488D-A5C9-9782DBA88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60959-3BBE-4F1D-9435-D68DEE5734B1}" type="datetimeFigureOut">
              <a:rPr lang="it-IT" smtClean="0"/>
              <a:pPr/>
              <a:t>11/02/2021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DD751070-565F-4DA7-B2EA-090415CCB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F12E5C96-D91F-43F2-8804-D27276DCC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6FF4-7FB8-4D2B-8D87-45B54E05635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69397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9F333BA-156B-4646-8006-4E07C1753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4293689C-A96C-4AB1-8D7C-A012D0BC6D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5214BD8B-5073-4BA3-9B52-28C2E5ACC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60959-3BBE-4F1D-9435-D68DEE5734B1}" type="datetimeFigureOut">
              <a:rPr lang="it-IT" smtClean="0"/>
              <a:pPr/>
              <a:t>11/02/2021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47CD8F49-8901-4FBD-9B80-8BAE33B10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47252DA4-56C0-46CE-80EE-9024DCC54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6FF4-7FB8-4D2B-8D87-45B54E05635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68973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4D5E62C-9AB8-4B27-A387-74DA79CF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8F84A3F3-48ED-4C4C-985D-38AEC1F6B2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1ACD54EE-1695-4180-9DEB-B34D808B1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60959-3BBE-4F1D-9435-D68DEE5734B1}" type="datetimeFigureOut">
              <a:rPr lang="it-IT" smtClean="0"/>
              <a:pPr/>
              <a:t>11/02/2021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A4385488-3C08-4C28-AC5D-DFFE1FD09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2671112C-83B5-4049-B8AD-53EFBC521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6FF4-7FB8-4D2B-8D87-45B54E05635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100891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5347F6A-FA99-4F9C-90CF-C7C7E43BA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BDE5749F-2BF5-48FE-96BB-A77FC5C679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A1242B7E-4B65-4B79-8CAE-799A6D5170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8FDCE12D-65A5-48DA-AB8B-A696B1D70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60959-3BBE-4F1D-9435-D68DEE5734B1}" type="datetimeFigureOut">
              <a:rPr lang="it-IT" smtClean="0"/>
              <a:pPr/>
              <a:t>11/02/2021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6D679460-9E86-4E1A-A376-5D26E373B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302E4439-D18B-4F37-A148-CE329A9AC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6FF4-7FB8-4D2B-8D87-45B54E05635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97438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DFFF9C2-BCB4-4E27-BE18-18C56AFE5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81CF8420-3508-4C89-9FA7-6C0416BF89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6A655BBB-5042-4A41-977A-CD98FAEAB7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id="{9C325EE5-23D0-49C0-8E51-BF38CCB110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28B853F3-1D3B-4863-A980-FD40B20BA1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xmlns="" id="{04E0B892-6606-4E2D-A185-84D08E733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60959-3BBE-4F1D-9435-D68DEE5734B1}" type="datetimeFigureOut">
              <a:rPr lang="it-IT" smtClean="0"/>
              <a:pPr/>
              <a:t>11/02/2021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xmlns="" id="{D9C54841-B4D5-4873-91C4-2AD87A990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xmlns="" id="{A099D48B-DA8C-4C36-ABAD-C507EB48C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6FF4-7FB8-4D2B-8D87-45B54E05635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414793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89E53CA-B7A3-4D99-A3CA-27B9FF4EC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4153E15B-5023-4D47-927A-416E32974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60959-3BBE-4F1D-9435-D68DEE5734B1}" type="datetimeFigureOut">
              <a:rPr lang="it-IT" smtClean="0"/>
              <a:pPr/>
              <a:t>11/02/2021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189A1BA7-EAFA-4594-9534-255B2CE31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F241E9AC-BEBF-452B-B529-5A42EE9EE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6FF4-7FB8-4D2B-8D87-45B54E05635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005573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xmlns="" id="{37BA976B-99A6-4D3D-9C0D-591DA4CCF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60959-3BBE-4F1D-9435-D68DEE5734B1}" type="datetimeFigureOut">
              <a:rPr lang="it-IT" smtClean="0"/>
              <a:pPr/>
              <a:t>11/02/2021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xmlns="" id="{8EC879E5-F792-4BE9-B1CD-C541B637B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5CAA866A-88D7-482D-927B-22EA92D67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6FF4-7FB8-4D2B-8D87-45B54E05635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12479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7AC520D-0C27-415C-BF28-01DDD7325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B3153748-643F-456C-9456-297F21A66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9523DA5A-5FCB-4B3D-8921-F977CAA5E6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A1FF0C59-675F-401A-83F6-68BCFB425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60959-3BBE-4F1D-9435-D68DEE5734B1}" type="datetimeFigureOut">
              <a:rPr lang="it-IT" smtClean="0"/>
              <a:pPr/>
              <a:t>11/02/2021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F838FA59-38E4-40DE-8747-2FA7C9E17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4E967910-46DB-4E78-BBA2-40C3F288D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6FF4-7FB8-4D2B-8D87-45B54E05635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76484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539989A-DAC6-4A4A-A7D5-5BEC36380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xmlns="" id="{2101C6F2-CE82-4607-9DB1-91DF201AF2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4B3E9594-266D-4CA7-BBB1-4F01474527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E1F6A4F6-1A24-445E-954E-EBAD1713F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60959-3BBE-4F1D-9435-D68DEE5734B1}" type="datetimeFigureOut">
              <a:rPr lang="it-IT" smtClean="0"/>
              <a:pPr/>
              <a:t>11/02/2021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9A1210CF-D139-4792-9F32-C7B3DE47D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9618BAE9-FAC8-40A8-BE75-53B1CCDBB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6FF4-7FB8-4D2B-8D87-45B54E05635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82012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xmlns="" id="{9955C73F-AF29-4BEE-80DA-472A221E9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816896D2-485D-45E9-AF3D-3FF9DC81D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D3505796-19C7-4004-84D7-04BD446F34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60959-3BBE-4F1D-9435-D68DEE5734B1}" type="datetimeFigureOut">
              <a:rPr lang="it-IT" smtClean="0"/>
              <a:pPr/>
              <a:t>11/02/2021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FC4F54EC-F0DF-4D2C-926A-02B9A21423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44C39370-AA22-46BF-AC94-8A89727BC6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96FF4-7FB8-4D2B-8D87-45B54E05635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70740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xmlns="" id="{9B38EB0F-053E-4F1E-B497-9E5A07552ED7}"/>
              </a:ext>
            </a:extLst>
          </p:cNvPr>
          <p:cNvSpPr/>
          <p:nvPr/>
        </p:nvSpPr>
        <p:spPr>
          <a:xfrm>
            <a:off x="1524000" y="2060575"/>
            <a:ext cx="9144000" cy="2736850"/>
          </a:xfrm>
          <a:prstGeom prst="rect">
            <a:avLst/>
          </a:prstGeom>
          <a:solidFill>
            <a:schemeClr val="bg1"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3" name="Titolo 1">
            <a:extLst>
              <a:ext uri="{FF2B5EF4-FFF2-40B4-BE49-F238E27FC236}">
                <a16:creationId xmlns:a16="http://schemas.microsoft.com/office/drawing/2014/main" xmlns="" id="{3BA483FE-7D11-4E5B-AE14-C0697D791F76}"/>
              </a:ext>
            </a:extLst>
          </p:cNvPr>
          <p:cNvSpPr txBox="1">
            <a:spLocks/>
          </p:cNvSpPr>
          <p:nvPr/>
        </p:nvSpPr>
        <p:spPr>
          <a:xfrm>
            <a:off x="1524000" y="1844824"/>
            <a:ext cx="9144000" cy="3024336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defRPr/>
            </a:pPr>
            <a:r>
              <a:rPr lang="it-IT" sz="4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Modulo 8 </a:t>
            </a:r>
            <a:r>
              <a:rPr lang="it-IT" sz="3800" b="1" dirty="0">
                <a:solidFill>
                  <a:srgbClr val="2020A4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+mj-lt"/>
                <a:ea typeface="+mj-ea"/>
                <a:cs typeface="+mj-cs"/>
              </a:rPr>
              <a:t/>
            </a:r>
            <a:br>
              <a:rPr lang="it-IT" sz="3800" b="1" dirty="0">
                <a:solidFill>
                  <a:srgbClr val="2020A4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+mj-lt"/>
                <a:ea typeface="+mj-ea"/>
                <a:cs typeface="+mj-cs"/>
              </a:rPr>
            </a:br>
            <a:r>
              <a:rPr lang="it-IT" sz="3800" b="1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bg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+mj-lt"/>
                <a:ea typeface="+mj-ea"/>
                <a:cs typeface="+mj-cs"/>
              </a:rPr>
              <a:t>IL SISTEMA DELL’ISTRUZIONE, DELLA FORMAZIONE, DELL’EDUCAZIONE AGLI ADULTI</a:t>
            </a:r>
          </a:p>
        </p:txBody>
      </p:sp>
      <p:cxnSp>
        <p:nvCxnSpPr>
          <p:cNvPr id="4" name="Connettore 1 3">
            <a:extLst>
              <a:ext uri="{FF2B5EF4-FFF2-40B4-BE49-F238E27FC236}">
                <a16:creationId xmlns:a16="http://schemas.microsoft.com/office/drawing/2014/main" xmlns="" id="{E2B0CC57-AC5F-4043-8D40-86B7ACF40A72}"/>
              </a:ext>
            </a:extLst>
          </p:cNvPr>
          <p:cNvCxnSpPr/>
          <p:nvPr/>
        </p:nvCxnSpPr>
        <p:spPr>
          <a:xfrm>
            <a:off x="1524000" y="2060575"/>
            <a:ext cx="9144000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1 4">
            <a:extLst>
              <a:ext uri="{FF2B5EF4-FFF2-40B4-BE49-F238E27FC236}">
                <a16:creationId xmlns:a16="http://schemas.microsoft.com/office/drawing/2014/main" xmlns="" id="{45CAA2CC-C8FB-423F-A9BE-853B6D60B6A6}"/>
              </a:ext>
            </a:extLst>
          </p:cNvPr>
          <p:cNvCxnSpPr/>
          <p:nvPr/>
        </p:nvCxnSpPr>
        <p:spPr>
          <a:xfrm>
            <a:off x="1524000" y="4797425"/>
            <a:ext cx="9144000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29F5284-812E-4630-AD7A-A840F534D243}"/>
              </a:ext>
            </a:extLst>
          </p:cNvPr>
          <p:cNvSpPr txBox="1">
            <a:spLocks/>
          </p:cNvSpPr>
          <p:nvPr/>
        </p:nvSpPr>
        <p:spPr>
          <a:xfrm>
            <a:off x="1847851" y="561976"/>
            <a:ext cx="8424863" cy="779463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it-IT" sz="4000" b="1" dirty="0"/>
              <a:t>Il sistema dell’istruzione</a:t>
            </a:r>
            <a:endParaRPr lang="it-IT" sz="4000" dirty="0">
              <a:latin typeface="+mj-lt"/>
              <a:ea typeface="+mj-ea"/>
              <a:cs typeface="+mj-cs"/>
            </a:endParaRPr>
          </a:p>
        </p:txBody>
      </p:sp>
      <p:sp>
        <p:nvSpPr>
          <p:cNvPr id="14339" name="CasellaDiTesto 2">
            <a:extLst>
              <a:ext uri="{FF2B5EF4-FFF2-40B4-BE49-F238E27FC236}">
                <a16:creationId xmlns:a16="http://schemas.microsoft.com/office/drawing/2014/main" xmlns="" id="{99F6EDEC-A6B8-4580-9D17-E0EF0A4EC5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8" y="1773239"/>
            <a:ext cx="82089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it-IT" altLang="it-IT" sz="2600">
                <a:latin typeface="Verdana" panose="020B0604030504040204" pitchFamily="34" charset="0"/>
              </a:rPr>
              <a:t>L’obbligo di istruzione va da 6 a 16 anni</a:t>
            </a:r>
            <a:r>
              <a:rPr lang="it-IT" altLang="it-IT" sz="2800">
                <a:latin typeface="Verdana" panose="020B0604030504040204" pitchFamily="34" charset="0"/>
              </a:rPr>
              <a:t>. </a:t>
            </a:r>
          </a:p>
        </p:txBody>
      </p:sp>
      <p:pic>
        <p:nvPicPr>
          <p:cNvPr id="7" name="Immagine 6" descr="classe.jpg">
            <a:extLst>
              <a:ext uri="{FF2B5EF4-FFF2-40B4-BE49-F238E27FC236}">
                <a16:creationId xmlns:a16="http://schemas.microsoft.com/office/drawing/2014/main" xmlns="" id="{38143BE5-68E5-4801-92A0-AB82A97D1F9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32625" y="2979739"/>
            <a:ext cx="3282950" cy="21605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FF80F4AB-9CD7-4E10-8D7D-2398DDD3C5D5}"/>
              </a:ext>
            </a:extLst>
          </p:cNvPr>
          <p:cNvSpPr txBox="1"/>
          <p:nvPr/>
        </p:nvSpPr>
        <p:spPr>
          <a:xfrm>
            <a:off x="1847851" y="2979738"/>
            <a:ext cx="4608513" cy="2145268"/>
          </a:xfrm>
          <a:prstGeom prst="round2DiagRect">
            <a:avLst/>
          </a:prstGeom>
          <a:noFill/>
          <a:ln w="38100">
            <a:solidFill>
              <a:schemeClr val="bg1">
                <a:lumMod val="65000"/>
              </a:schemeClr>
            </a:solidFill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it-IT" sz="2000" dirty="0"/>
              <a:t>A 14 anni, dopo la scuola media, si possono frequentare percorsi di Formazione Professionale (3 anni) attivati dalle Regioni, che si concludono con qualifiche professionali, assolvendo all’obbligo di istruzione. </a:t>
            </a:r>
          </a:p>
        </p:txBody>
      </p:sp>
      <p:sp>
        <p:nvSpPr>
          <p:cNvPr id="14342" name="CasellaDiTesto 5">
            <a:extLst>
              <a:ext uri="{FF2B5EF4-FFF2-40B4-BE49-F238E27FC236}">
                <a16:creationId xmlns:a16="http://schemas.microsoft.com/office/drawing/2014/main" xmlns="" id="{40706233-6730-4F07-B708-B0B7F26B06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8251" y="44451"/>
            <a:ext cx="684213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t-IT" altLang="it-IT" sz="1700" b="1">
                <a:solidFill>
                  <a:schemeClr val="bg1"/>
                </a:solidFill>
                <a:cs typeface="Tahoma" panose="020B0604030504040204" pitchFamily="34" charset="0"/>
              </a:rPr>
              <a:t>1 /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asellaDiTesto 2">
            <a:extLst>
              <a:ext uri="{FF2B5EF4-FFF2-40B4-BE49-F238E27FC236}">
                <a16:creationId xmlns:a16="http://schemas.microsoft.com/office/drawing/2014/main" xmlns="" id="{0CF254F5-2532-486B-8A3A-41CEAC43E9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1" y="620714"/>
            <a:ext cx="727392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2600" b="1">
                <a:solidFill>
                  <a:srgbClr val="000000"/>
                </a:solidFill>
                <a:latin typeface="Verdana" panose="020B0604030504040204" pitchFamily="34" charset="0"/>
              </a:rPr>
              <a:t>Asili nido </a:t>
            </a:r>
            <a:r>
              <a:rPr lang="it-IT" altLang="it-IT" sz="2600">
                <a:solidFill>
                  <a:srgbClr val="000000"/>
                </a:solidFill>
                <a:latin typeface="Verdana" panose="020B0604030504040204" pitchFamily="34" charset="0"/>
              </a:rPr>
              <a:t>comunali da 0 a 3 anni</a:t>
            </a:r>
          </a:p>
        </p:txBody>
      </p:sp>
      <p:sp>
        <p:nvSpPr>
          <p:cNvPr id="15363" name="CasellaDiTesto 3">
            <a:extLst>
              <a:ext uri="{FF2B5EF4-FFF2-40B4-BE49-F238E27FC236}">
                <a16:creationId xmlns:a16="http://schemas.microsoft.com/office/drawing/2014/main" xmlns="" id="{C879B065-940E-4988-9151-9C220EE634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1" y="1744664"/>
            <a:ext cx="7129463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2600" b="1">
                <a:latin typeface="Verdana" panose="020B0604030504040204" pitchFamily="34" charset="0"/>
              </a:rPr>
              <a:t>Scuole dell’infanzia </a:t>
            </a:r>
            <a:r>
              <a:rPr lang="it-IT" altLang="it-IT" sz="2600">
                <a:latin typeface="Verdana" panose="020B0604030504040204" pitchFamily="34" charset="0"/>
              </a:rPr>
              <a:t>comunali, statali,    paritarie   da 3 a 5 anni</a:t>
            </a:r>
            <a:endParaRPr lang="it-IT" altLang="it-IT" sz="260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15364" name="CasellaDiTesto 4">
            <a:extLst>
              <a:ext uri="{FF2B5EF4-FFF2-40B4-BE49-F238E27FC236}">
                <a16:creationId xmlns:a16="http://schemas.microsoft.com/office/drawing/2014/main" xmlns="" id="{C694FFF1-AABE-4565-8A9F-74310D3EFE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0" y="3297239"/>
            <a:ext cx="72009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2600" b="1">
                <a:solidFill>
                  <a:srgbClr val="000000"/>
                </a:solidFill>
                <a:latin typeface="Verdana" panose="020B0604030504040204" pitchFamily="34" charset="0"/>
              </a:rPr>
              <a:t>Scuola primaria </a:t>
            </a:r>
            <a:r>
              <a:rPr lang="it-IT" altLang="it-IT" sz="2600">
                <a:solidFill>
                  <a:srgbClr val="000000"/>
                </a:solidFill>
                <a:latin typeface="Verdana" panose="020B0604030504040204" pitchFamily="34" charset="0"/>
              </a:rPr>
              <a:t>da 6 a 10 anni  5 classi</a:t>
            </a:r>
          </a:p>
        </p:txBody>
      </p:sp>
      <p:sp>
        <p:nvSpPr>
          <p:cNvPr id="15365" name="CasellaDiTesto 5">
            <a:extLst>
              <a:ext uri="{FF2B5EF4-FFF2-40B4-BE49-F238E27FC236}">
                <a16:creationId xmlns:a16="http://schemas.microsoft.com/office/drawing/2014/main" xmlns="" id="{AE40BF0E-C737-4ED9-BB24-5D0F4C8B0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1" y="4656138"/>
            <a:ext cx="7129463" cy="129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2600" b="1">
                <a:solidFill>
                  <a:srgbClr val="000000"/>
                </a:solidFill>
                <a:latin typeface="Verdana" panose="020B0604030504040204" pitchFamily="34" charset="0"/>
              </a:rPr>
              <a:t>Scuola secondaria di 1° grado                      </a:t>
            </a:r>
            <a:r>
              <a:rPr lang="it-IT" altLang="it-IT" sz="2600">
                <a:solidFill>
                  <a:srgbClr val="000000"/>
                </a:solidFill>
                <a:latin typeface="Verdana" panose="020B0604030504040204" pitchFamily="34" charset="0"/>
              </a:rPr>
              <a:t>da 11 a 14 anni   3 classi</a:t>
            </a:r>
            <a:br>
              <a:rPr lang="it-IT" altLang="it-IT" sz="260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it-IT" altLang="it-IT" sz="2600">
                <a:solidFill>
                  <a:srgbClr val="000000"/>
                </a:solidFill>
                <a:latin typeface="Verdana" panose="020B0604030504040204" pitchFamily="34" charset="0"/>
              </a:rPr>
              <a:t>Si conclude con un Esame di Stato.</a:t>
            </a:r>
          </a:p>
        </p:txBody>
      </p:sp>
      <p:sp>
        <p:nvSpPr>
          <p:cNvPr id="13" name="Freccia in giù 12">
            <a:extLst>
              <a:ext uri="{FF2B5EF4-FFF2-40B4-BE49-F238E27FC236}">
                <a16:creationId xmlns:a16="http://schemas.microsoft.com/office/drawing/2014/main" xmlns="" id="{489239B5-F55F-4CD2-A2DD-F756F8771133}"/>
              </a:ext>
            </a:extLst>
          </p:cNvPr>
          <p:cNvSpPr/>
          <p:nvPr/>
        </p:nvSpPr>
        <p:spPr>
          <a:xfrm>
            <a:off x="5448300" y="1196975"/>
            <a:ext cx="431800" cy="50323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4" name="Freccia in giù 13">
            <a:extLst>
              <a:ext uri="{FF2B5EF4-FFF2-40B4-BE49-F238E27FC236}">
                <a16:creationId xmlns:a16="http://schemas.microsoft.com/office/drawing/2014/main" xmlns="" id="{9D5298DD-1FCB-4A25-AB3E-D354EE5C5ECC}"/>
              </a:ext>
            </a:extLst>
          </p:cNvPr>
          <p:cNvSpPr/>
          <p:nvPr/>
        </p:nvSpPr>
        <p:spPr>
          <a:xfrm>
            <a:off x="5448300" y="2636839"/>
            <a:ext cx="431800" cy="50482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5" name="Freccia in giù 14">
            <a:extLst>
              <a:ext uri="{FF2B5EF4-FFF2-40B4-BE49-F238E27FC236}">
                <a16:creationId xmlns:a16="http://schemas.microsoft.com/office/drawing/2014/main" xmlns="" id="{148A6494-D8E0-4A4E-9AB8-C87F06E4D5B9}"/>
              </a:ext>
            </a:extLst>
          </p:cNvPr>
          <p:cNvSpPr/>
          <p:nvPr/>
        </p:nvSpPr>
        <p:spPr>
          <a:xfrm>
            <a:off x="5448300" y="4005264"/>
            <a:ext cx="431800" cy="50323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pic>
        <p:nvPicPr>
          <p:cNvPr id="15369" name="Immagine 8" descr="materne.png">
            <a:extLst>
              <a:ext uri="{FF2B5EF4-FFF2-40B4-BE49-F238E27FC236}">
                <a16:creationId xmlns:a16="http://schemas.microsoft.com/office/drawing/2014/main" xmlns="" id="{5D1927B3-ABC7-4251-A369-73E796F432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68538" y="1490663"/>
            <a:ext cx="442912" cy="1001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0" name="Immagine 9" descr="medie.png">
            <a:extLst>
              <a:ext uri="{FF2B5EF4-FFF2-40B4-BE49-F238E27FC236}">
                <a16:creationId xmlns:a16="http://schemas.microsoft.com/office/drawing/2014/main" xmlns="" id="{5B719D3A-E168-4BAB-802F-A5030E0DFCC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5189" y="4268788"/>
            <a:ext cx="771525" cy="189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1" name="Immagine 11" descr="elementari.png">
            <a:extLst>
              <a:ext uri="{FF2B5EF4-FFF2-40B4-BE49-F238E27FC236}">
                <a16:creationId xmlns:a16="http://schemas.microsoft.com/office/drawing/2014/main" xmlns="" id="{11BCFD78-6BBF-4247-803F-D48035F6A41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5188" y="2692401"/>
            <a:ext cx="717550" cy="152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2" name="Immagine 15" descr="asilonido copia.png">
            <a:extLst>
              <a:ext uri="{FF2B5EF4-FFF2-40B4-BE49-F238E27FC236}">
                <a16:creationId xmlns:a16="http://schemas.microsoft.com/office/drawing/2014/main" xmlns="" id="{FDBB5C07-6A93-42E3-8F6C-93D1A34D969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24088" y="692151"/>
            <a:ext cx="5588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3" name="CasellaDiTesto 16">
            <a:extLst>
              <a:ext uri="{FF2B5EF4-FFF2-40B4-BE49-F238E27FC236}">
                <a16:creationId xmlns:a16="http://schemas.microsoft.com/office/drawing/2014/main" xmlns="" id="{E4427BB5-6CA2-424D-8DD6-F96144946E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8251" y="44451"/>
            <a:ext cx="684213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t-IT" altLang="it-IT" sz="1700" b="1">
                <a:solidFill>
                  <a:schemeClr val="bg1"/>
                </a:solidFill>
                <a:cs typeface="Tahoma" panose="020B0604030504040204" pitchFamily="34" charset="0"/>
              </a:rPr>
              <a:t>2 /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asellaDiTesto 2">
            <a:extLst>
              <a:ext uri="{FF2B5EF4-FFF2-40B4-BE49-F238E27FC236}">
                <a16:creationId xmlns:a16="http://schemas.microsoft.com/office/drawing/2014/main" xmlns="" id="{089A116A-A079-4F7B-A711-A4EA19BC0D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0" y="1125539"/>
            <a:ext cx="74168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2600" b="1">
                <a:solidFill>
                  <a:srgbClr val="000000"/>
                </a:solidFill>
                <a:latin typeface="Verdana" panose="020B0604030504040204" pitchFamily="34" charset="0"/>
              </a:rPr>
              <a:t>Scuola secondaria di 2° grado </a:t>
            </a:r>
            <a:r>
              <a:rPr lang="it-IT" altLang="it-IT" sz="2600">
                <a:solidFill>
                  <a:srgbClr val="000000"/>
                </a:solidFill>
                <a:latin typeface="Verdana" panose="020B0604030504040204" pitchFamily="34" charset="0"/>
              </a:rPr>
              <a:t>da 14 a 18 anni 5 classi.                                                          Si conclude con un esame di Stato.</a:t>
            </a:r>
          </a:p>
        </p:txBody>
      </p:sp>
      <p:sp>
        <p:nvSpPr>
          <p:cNvPr id="6" name="Freccia in giù 5">
            <a:extLst>
              <a:ext uri="{FF2B5EF4-FFF2-40B4-BE49-F238E27FC236}">
                <a16:creationId xmlns:a16="http://schemas.microsoft.com/office/drawing/2014/main" xmlns="" id="{7E9E25FC-97AE-4389-AA9E-52A9C0E2F395}"/>
              </a:ext>
            </a:extLst>
          </p:cNvPr>
          <p:cNvSpPr/>
          <p:nvPr/>
        </p:nvSpPr>
        <p:spPr>
          <a:xfrm>
            <a:off x="5448300" y="476251"/>
            <a:ext cx="431800" cy="50482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0CCCE6EE-BE63-406D-AAE0-E9F5A017D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1" y="2781301"/>
            <a:ext cx="4608513" cy="3598863"/>
          </a:xfrm>
          <a:prstGeom prst="foldedCorner">
            <a:avLst>
              <a:gd name="adj" fmla="val 16667"/>
            </a:avLst>
          </a:prstGeom>
          <a:solidFill>
            <a:srgbClr val="CCF08C"/>
          </a:solidFill>
          <a:ln w="38100">
            <a:solidFill>
              <a:srgbClr val="74B230"/>
            </a:solidFill>
            <a:round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it-IT" altLang="it-IT" sz="2000" i="1">
                <a:latin typeface="Verdana" panose="020B0604030504040204" pitchFamily="34" charset="0"/>
              </a:rPr>
              <a:t>Curiosità</a:t>
            </a:r>
          </a:p>
          <a:p>
            <a:pPr algn="just" eaLnBrk="1" hangingPunct="1"/>
            <a:r>
              <a:rPr lang="it-IT" altLang="it-IT" sz="2000">
                <a:latin typeface="Verdana" panose="020B0604030504040204" pitchFamily="34" charset="0"/>
              </a:rPr>
              <a:t>Le scuole dell’infanzia vengono comunemente chiamate “mater-ne”.</a:t>
            </a:r>
          </a:p>
          <a:p>
            <a:pPr algn="just" eaLnBrk="1" hangingPunct="1"/>
            <a:r>
              <a:rPr lang="it-IT" altLang="it-IT" sz="2000">
                <a:latin typeface="Verdana" panose="020B0604030504040204" pitchFamily="34" charset="0"/>
              </a:rPr>
              <a:t>Le scuole primarie “elementari”.</a:t>
            </a:r>
          </a:p>
          <a:p>
            <a:pPr algn="just" eaLnBrk="1" hangingPunct="1"/>
            <a:r>
              <a:rPr lang="it-IT" altLang="it-IT" sz="2000">
                <a:latin typeface="Verdana" panose="020B0604030504040204" pitchFamily="34" charset="0"/>
              </a:rPr>
              <a:t>La scuola secondaria di 1° grado “scuola media”.</a:t>
            </a:r>
          </a:p>
          <a:p>
            <a:pPr algn="just" eaLnBrk="1" hangingPunct="1"/>
            <a:r>
              <a:rPr lang="it-IT" altLang="it-IT" sz="2000">
                <a:latin typeface="Verdana" panose="020B0604030504040204" pitchFamily="34" charset="0"/>
              </a:rPr>
              <a:t>La suola secondaria di 2° grado “scuola superiore”.</a:t>
            </a:r>
          </a:p>
        </p:txBody>
      </p:sp>
      <p:pic>
        <p:nvPicPr>
          <p:cNvPr id="5" name="Immagine 4" descr="superiori.jpg">
            <a:extLst>
              <a:ext uri="{FF2B5EF4-FFF2-40B4-BE49-F238E27FC236}">
                <a16:creationId xmlns:a16="http://schemas.microsoft.com/office/drawing/2014/main" xmlns="" id="{D5B3157A-5BF3-4B39-8E91-A9EABEC4CA9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75500" y="2798764"/>
            <a:ext cx="3168650" cy="23764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390" name="Immagine 9" descr="superiori.png">
            <a:extLst>
              <a:ext uri="{FF2B5EF4-FFF2-40B4-BE49-F238E27FC236}">
                <a16:creationId xmlns:a16="http://schemas.microsoft.com/office/drawing/2014/main" xmlns="" id="{1FBE7EF6-F51C-46D2-B389-E1B17D7AD61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3751" y="635000"/>
            <a:ext cx="860425" cy="221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1" name="CasellaDiTesto 6">
            <a:extLst>
              <a:ext uri="{FF2B5EF4-FFF2-40B4-BE49-F238E27FC236}">
                <a16:creationId xmlns:a16="http://schemas.microsoft.com/office/drawing/2014/main" xmlns="" id="{1E479AC6-E667-4E47-8920-D35D8B60ED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8251" y="44451"/>
            <a:ext cx="684213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t-IT" altLang="it-IT" sz="1700" b="1">
                <a:solidFill>
                  <a:schemeClr val="bg1"/>
                </a:solidFill>
                <a:cs typeface="Tahoma" panose="020B0604030504040204" pitchFamily="34" charset="0"/>
              </a:rPr>
              <a:t>3 /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asellaDiTesto 5">
            <a:extLst>
              <a:ext uri="{FF2B5EF4-FFF2-40B4-BE49-F238E27FC236}">
                <a16:creationId xmlns:a16="http://schemas.microsoft.com/office/drawing/2014/main" xmlns="" id="{B0905A37-107A-44E1-9418-53F5AA02D2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8" y="736601"/>
            <a:ext cx="82804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it-IT" altLang="it-IT" sz="2600">
                <a:latin typeface="Verdana" panose="020B0604030504040204" pitchFamily="34" charset="0"/>
              </a:rPr>
              <a:t>La scuola secondaria di 2° grado è composta da Licei, istituti tecnici e istituti professionali. </a:t>
            </a:r>
          </a:p>
        </p:txBody>
      </p:sp>
      <p:sp>
        <p:nvSpPr>
          <p:cNvPr id="17411" name="CasellaDiTesto 6">
            <a:extLst>
              <a:ext uri="{FF2B5EF4-FFF2-40B4-BE49-F238E27FC236}">
                <a16:creationId xmlns:a16="http://schemas.microsoft.com/office/drawing/2014/main" xmlns="" id="{9D2A2480-1BE5-48FB-B4BE-BB12B1E135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8" y="2065339"/>
            <a:ext cx="8280400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it-IT" altLang="it-IT" sz="2000">
                <a:latin typeface="Verdana" panose="020B0604030504040204" pitchFamily="34" charset="0"/>
              </a:rPr>
              <a:t> I </a:t>
            </a:r>
            <a:r>
              <a:rPr lang="it-IT" altLang="it-IT" sz="2000" i="1">
                <a:latin typeface="Verdana" panose="020B0604030504040204" pitchFamily="34" charset="0"/>
              </a:rPr>
              <a:t>Licei</a:t>
            </a:r>
            <a:r>
              <a:rPr lang="it-IT" altLang="it-IT" sz="2000">
                <a:latin typeface="Verdana" panose="020B0604030504040204" pitchFamily="34" charset="0"/>
              </a:rPr>
              <a:t> rilasciano diplomi utili per l’accesso all’Università. </a:t>
            </a:r>
          </a:p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it-IT" altLang="it-IT" sz="2000">
                <a:latin typeface="Verdana" panose="020B0604030504040204" pitchFamily="34" charset="0"/>
              </a:rPr>
              <a:t> Gli </a:t>
            </a:r>
            <a:r>
              <a:rPr lang="it-IT" altLang="it-IT" sz="2000" i="1">
                <a:latin typeface="Verdana" panose="020B0604030504040204" pitchFamily="34" charset="0"/>
              </a:rPr>
              <a:t>istituti tecnici </a:t>
            </a:r>
            <a:r>
              <a:rPr lang="it-IT" altLang="it-IT" sz="2000">
                <a:latin typeface="Verdana" panose="020B0604030504040204" pitchFamily="34" charset="0"/>
              </a:rPr>
              <a:t>per l’accesso all’università e al mondo del lavoro. </a:t>
            </a:r>
          </a:p>
        </p:txBody>
      </p:sp>
      <p:sp>
        <p:nvSpPr>
          <p:cNvPr id="17412" name="CasellaDiTesto 7">
            <a:extLst>
              <a:ext uri="{FF2B5EF4-FFF2-40B4-BE49-F238E27FC236}">
                <a16:creationId xmlns:a16="http://schemas.microsoft.com/office/drawing/2014/main" xmlns="" id="{9E5509C4-2726-444D-BE90-4A89A7BFF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9" y="3290889"/>
            <a:ext cx="4897437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it-IT" altLang="it-IT" sz="2000">
                <a:latin typeface="Verdana" panose="020B0604030504040204" pitchFamily="34" charset="0"/>
              </a:rPr>
              <a:t> Gli </a:t>
            </a:r>
            <a:r>
              <a:rPr lang="it-IT" altLang="it-IT" sz="2000" i="1">
                <a:latin typeface="Verdana" panose="020B0604030504040204" pitchFamily="34" charset="0"/>
              </a:rPr>
              <a:t>istituti professionali </a:t>
            </a:r>
            <a:r>
              <a:rPr lang="it-IT" altLang="it-IT" sz="2000">
                <a:latin typeface="Verdana" panose="020B0604030504040204" pitchFamily="34" charset="0"/>
              </a:rPr>
              <a:t>possono rilasciare, dopo 3 anni, qualifiche professionali utili all’inserimento lavorativo; dopo 5 anni rilasciano diplomi utili per l’accesso all’Università e al mondo del lavoro.</a:t>
            </a:r>
          </a:p>
        </p:txBody>
      </p:sp>
      <p:pic>
        <p:nvPicPr>
          <p:cNvPr id="5" name="Immagine 4" descr="istituti professionali.jpg">
            <a:extLst>
              <a:ext uri="{FF2B5EF4-FFF2-40B4-BE49-F238E27FC236}">
                <a16:creationId xmlns:a16="http://schemas.microsoft.com/office/drawing/2014/main" xmlns="" id="{25A59E7A-CE11-42A3-907D-AE924E0AE11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62826" y="3357564"/>
            <a:ext cx="2981325" cy="18002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414" name="CasellaDiTesto 8">
            <a:extLst>
              <a:ext uri="{FF2B5EF4-FFF2-40B4-BE49-F238E27FC236}">
                <a16:creationId xmlns:a16="http://schemas.microsoft.com/office/drawing/2014/main" xmlns="" id="{4C7A25F4-A895-40F1-B6BB-A5A434096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8251" y="44451"/>
            <a:ext cx="684213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t-IT" altLang="it-IT" sz="1700" b="1">
                <a:solidFill>
                  <a:schemeClr val="bg1"/>
                </a:solidFill>
                <a:cs typeface="Tahoma" panose="020B0604030504040204" pitchFamily="34" charset="0"/>
              </a:rPr>
              <a:t>4 / 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asellaDiTesto 1">
            <a:extLst>
              <a:ext uri="{FF2B5EF4-FFF2-40B4-BE49-F238E27FC236}">
                <a16:creationId xmlns:a16="http://schemas.microsoft.com/office/drawing/2014/main" xmlns="" id="{62AC880D-8249-44EC-83FA-7FDC2D06C7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1" y="620714"/>
            <a:ext cx="244792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2600" b="1">
                <a:solidFill>
                  <a:srgbClr val="000000"/>
                </a:solidFill>
                <a:latin typeface="Verdana" panose="020B0604030504040204" pitchFamily="34" charset="0"/>
              </a:rPr>
              <a:t>Università</a:t>
            </a:r>
            <a:endParaRPr lang="it-IT" altLang="it-IT" sz="260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77AD2C43-F242-4C23-8A74-0B618797861E}"/>
              </a:ext>
            </a:extLst>
          </p:cNvPr>
          <p:cNvSpPr txBox="1"/>
          <p:nvPr/>
        </p:nvSpPr>
        <p:spPr>
          <a:xfrm>
            <a:off x="3143251" y="1341439"/>
            <a:ext cx="7273925" cy="1292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it-IT" sz="2600" dirty="0"/>
              <a:t>Si compone di tre cicli:</a:t>
            </a:r>
          </a:p>
          <a:p>
            <a:pPr algn="just">
              <a:defRPr/>
            </a:pPr>
            <a:endParaRPr lang="it-IT" sz="2600" dirty="0"/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it-IT" sz="2600" dirty="0"/>
              <a:t>Laurea: durata di 3 anni</a:t>
            </a:r>
          </a:p>
        </p:txBody>
      </p:sp>
      <p:pic>
        <p:nvPicPr>
          <p:cNvPr id="5" name="Immagine 4" descr="sapienza-università-roma.jpg">
            <a:extLst>
              <a:ext uri="{FF2B5EF4-FFF2-40B4-BE49-F238E27FC236}">
                <a16:creationId xmlns:a16="http://schemas.microsoft.com/office/drawing/2014/main" xmlns="" id="{1BFF6A7A-68A1-43D4-A4EC-7832E751897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19989" y="3357564"/>
            <a:ext cx="2835275" cy="2016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Immagine 5" descr="cloud-mobile_collaborazioni-universita-italiane copia.png">
            <a:extLst>
              <a:ext uri="{FF2B5EF4-FFF2-40B4-BE49-F238E27FC236}">
                <a16:creationId xmlns:a16="http://schemas.microsoft.com/office/drawing/2014/main" xmlns="" id="{E58F6902-FB23-4778-840E-9629AD29E55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72489" y="1557338"/>
            <a:ext cx="1944687" cy="19431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8438" name="CasellaDiTesto 6">
            <a:extLst>
              <a:ext uri="{FF2B5EF4-FFF2-40B4-BE49-F238E27FC236}">
                <a16:creationId xmlns:a16="http://schemas.microsoft.com/office/drawing/2014/main" xmlns="" id="{94848D2F-50D9-4469-BEF3-3FC9C49DDE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2924176"/>
            <a:ext cx="5399087" cy="289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it-IT" altLang="it-IT" sz="2600">
                <a:latin typeface="Verdana" panose="020B0604030504040204" pitchFamily="34" charset="0"/>
              </a:rPr>
              <a:t>2. Laurea specialistica Magi-strale: durata di 2 anni</a:t>
            </a:r>
          </a:p>
          <a:p>
            <a:pPr algn="just" eaLnBrk="1" hangingPunct="1"/>
            <a:endParaRPr lang="it-IT" altLang="it-IT" sz="2600">
              <a:latin typeface="Verdana" panose="020B0604030504040204" pitchFamily="34" charset="0"/>
            </a:endParaRPr>
          </a:p>
          <a:p>
            <a:pPr algn="just" eaLnBrk="1" hangingPunct="1"/>
            <a:r>
              <a:rPr lang="it-IT" altLang="it-IT" sz="2600">
                <a:latin typeface="Verdana" panose="020B0604030504040204" pitchFamily="34" charset="0"/>
              </a:rPr>
              <a:t>3. Corsi di Dottorato di ricerca, corsi di Specializzazione, corsi di Master Universitario di secondo livello</a:t>
            </a:r>
          </a:p>
        </p:txBody>
      </p:sp>
      <p:pic>
        <p:nvPicPr>
          <p:cNvPr id="18439" name="Immagine 7" descr="università.png">
            <a:extLst>
              <a:ext uri="{FF2B5EF4-FFF2-40B4-BE49-F238E27FC236}">
                <a16:creationId xmlns:a16="http://schemas.microsoft.com/office/drawing/2014/main" xmlns="" id="{DC448344-A288-463B-BD5B-302EA860DF0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92314" y="404813"/>
            <a:ext cx="935037" cy="2411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0" name="CasellaDiTesto 8">
            <a:extLst>
              <a:ext uri="{FF2B5EF4-FFF2-40B4-BE49-F238E27FC236}">
                <a16:creationId xmlns:a16="http://schemas.microsoft.com/office/drawing/2014/main" xmlns="" id="{E9F841AD-3DD1-420D-89ED-46EC695686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8251" y="44451"/>
            <a:ext cx="684213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t-IT" altLang="it-IT" sz="1700" b="1">
                <a:solidFill>
                  <a:schemeClr val="bg1"/>
                </a:solidFill>
                <a:cs typeface="Tahoma" panose="020B0604030504040204" pitchFamily="34" charset="0"/>
              </a:rPr>
              <a:t>5 / 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283</Words>
  <Application>Microsoft Office PowerPoint</Application>
  <PresentationFormat>Personalizzato</PresentationFormat>
  <Paragraphs>30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Amministratore</dc:creator>
  <cp:lastModifiedBy>Paola</cp:lastModifiedBy>
  <cp:revision>1</cp:revision>
  <dcterms:created xsi:type="dcterms:W3CDTF">2020-03-04T17:40:41Z</dcterms:created>
  <dcterms:modified xsi:type="dcterms:W3CDTF">2021-02-11T18:48:46Z</dcterms:modified>
</cp:coreProperties>
</file>