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C2DE-FEA1-4581-B74F-880BD55B7E4D}" type="datetimeFigureOut">
              <a:rPr lang="it-IT" smtClean="0"/>
              <a:t>21/02/2021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8EF7-4269-46BB-9426-E46D852910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007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C2DE-FEA1-4581-B74F-880BD55B7E4D}" type="datetimeFigureOut">
              <a:rPr lang="it-IT" smtClean="0"/>
              <a:t>21/02/2021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8EF7-4269-46BB-9426-E46D852910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949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C2DE-FEA1-4581-B74F-880BD55B7E4D}" type="datetimeFigureOut">
              <a:rPr lang="it-IT" smtClean="0"/>
              <a:t>21/02/2021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8EF7-4269-46BB-9426-E46D852910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705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C2DE-FEA1-4581-B74F-880BD55B7E4D}" type="datetimeFigureOut">
              <a:rPr lang="it-IT" smtClean="0"/>
              <a:t>21/02/2021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8EF7-4269-46BB-9426-E46D852910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6344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C2DE-FEA1-4581-B74F-880BD55B7E4D}" type="datetimeFigureOut">
              <a:rPr lang="it-IT" smtClean="0"/>
              <a:t>21/02/2021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8EF7-4269-46BB-9426-E46D852910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0028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C2DE-FEA1-4581-B74F-880BD55B7E4D}" type="datetimeFigureOut">
              <a:rPr lang="it-IT" smtClean="0"/>
              <a:t>21/02/2021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8EF7-4269-46BB-9426-E46D852910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8157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C2DE-FEA1-4581-B74F-880BD55B7E4D}" type="datetimeFigureOut">
              <a:rPr lang="it-IT" smtClean="0"/>
              <a:t>21/02/2021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8EF7-4269-46BB-9426-E46D852910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371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C2DE-FEA1-4581-B74F-880BD55B7E4D}" type="datetimeFigureOut">
              <a:rPr lang="it-IT" smtClean="0"/>
              <a:t>21/02/2021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8EF7-4269-46BB-9426-E46D852910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00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C2DE-FEA1-4581-B74F-880BD55B7E4D}" type="datetimeFigureOut">
              <a:rPr lang="it-IT" smtClean="0"/>
              <a:t>21/02/2021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8EF7-4269-46BB-9426-E46D852910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2849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C2DE-FEA1-4581-B74F-880BD55B7E4D}" type="datetimeFigureOut">
              <a:rPr lang="it-IT" smtClean="0"/>
              <a:t>21/02/2021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8EF7-4269-46BB-9426-E46D852910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2808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C2DE-FEA1-4581-B74F-880BD55B7E4D}" type="datetimeFigureOut">
              <a:rPr lang="it-IT" smtClean="0"/>
              <a:t>21/02/2021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8EF7-4269-46BB-9426-E46D852910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3263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7C2DE-FEA1-4581-B74F-880BD55B7E4D}" type="datetimeFigureOut">
              <a:rPr lang="it-IT" smtClean="0"/>
              <a:t>21/02/2021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B8EF7-4269-46BB-9426-E46D852910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688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781169"/>
            <a:ext cx="9144000" cy="1033983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  <a:latin typeface="+mn-lt"/>
              </a:rPr>
              <a:t>I VACCINI NEI BAMBINI</a:t>
            </a:r>
            <a:endParaRPr lang="it-IT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4184" y="2406982"/>
            <a:ext cx="3663632" cy="3093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393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6854" y="962167"/>
            <a:ext cx="11000096" cy="4879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dirty="0" smtClean="0"/>
              <a:t>I VACCINI SONO IMPORTANTI PERCHÉ </a:t>
            </a:r>
          </a:p>
          <a:p>
            <a:pPr marL="0" indent="0" algn="ctr">
              <a:buNone/>
            </a:pPr>
            <a:r>
              <a:rPr lang="it-IT" sz="4400" dirty="0" smtClean="0"/>
              <a:t>CI PROTEGGONO DALLE MALATTIE</a:t>
            </a:r>
          </a:p>
          <a:p>
            <a:pPr marL="0" indent="0" algn="ctr">
              <a:buNone/>
            </a:pPr>
            <a:endParaRPr lang="it-IT" sz="3600" dirty="0" smtClean="0"/>
          </a:p>
          <a:p>
            <a:pPr marL="0" indent="0" algn="ctr">
              <a:buNone/>
            </a:pPr>
            <a:r>
              <a:rPr lang="it-IT" dirty="0" smtClean="0">
                <a:solidFill>
                  <a:srgbClr val="00B050"/>
                </a:solidFill>
              </a:rPr>
              <a:t>SONO GRATUITI</a:t>
            </a:r>
          </a:p>
          <a:p>
            <a:pPr marL="0" indent="0" algn="ctr">
              <a:buNone/>
            </a:pPr>
            <a:endParaRPr lang="it-IT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it-IT" dirty="0" smtClean="0"/>
              <a:t>ALCUNI SONO </a:t>
            </a:r>
            <a:r>
              <a:rPr lang="it-IT" dirty="0" smtClean="0">
                <a:solidFill>
                  <a:srgbClr val="FF0000"/>
                </a:solidFill>
              </a:rPr>
              <a:t>OBBLIGATORI</a:t>
            </a:r>
            <a:r>
              <a:rPr lang="it-IT" dirty="0" smtClean="0"/>
              <a:t>, ALTRI SONO </a:t>
            </a:r>
            <a:r>
              <a:rPr lang="it-IT" dirty="0" smtClean="0">
                <a:solidFill>
                  <a:srgbClr val="0070C0"/>
                </a:solidFill>
              </a:rPr>
              <a:t>FORTEMENTE RACCOMANDATI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	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6030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72955"/>
            <a:ext cx="10515600" cy="6482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4000" dirty="0" smtClean="0"/>
              <a:t>BAMBINI DA 0 A 1 ANNO</a:t>
            </a:r>
          </a:p>
          <a:p>
            <a:pPr marL="0" indent="0" algn="just">
              <a:buNone/>
            </a:pPr>
            <a:endParaRPr lang="it-IT" sz="4000" dirty="0" smtClean="0"/>
          </a:p>
          <a:p>
            <a:pPr algn="just"/>
            <a:r>
              <a:rPr lang="it-IT" dirty="0" smtClean="0">
                <a:solidFill>
                  <a:srgbClr val="FF0000"/>
                </a:solidFill>
              </a:rPr>
              <a:t>VACCINO ESAVALENTE </a:t>
            </a:r>
            <a:r>
              <a:rPr lang="it-IT" dirty="0" smtClean="0"/>
              <a:t>(CONTIENE 6 VACCINI): 3 DOSI NEL PRIMO ANNO DI VITA E RICHIAMO A 6 ANNI (</a:t>
            </a:r>
            <a:r>
              <a:rPr lang="it-IT" dirty="0" smtClean="0">
                <a:solidFill>
                  <a:srgbClr val="FF0000"/>
                </a:solidFill>
              </a:rPr>
              <a:t>OBBLIGATORIO</a:t>
            </a:r>
            <a:r>
              <a:rPr lang="it-IT" dirty="0" smtClean="0"/>
              <a:t> PER I NATI DAL 2001)</a:t>
            </a:r>
            <a:endParaRPr lang="it-IT" dirty="0"/>
          </a:p>
          <a:p>
            <a:pPr algn="just"/>
            <a:r>
              <a:rPr lang="it-IT" dirty="0" smtClean="0">
                <a:solidFill>
                  <a:srgbClr val="0070C0"/>
                </a:solidFill>
              </a:rPr>
              <a:t>ANTI-MENINGOCOCCO B</a:t>
            </a:r>
            <a:r>
              <a:rPr lang="it-IT" dirty="0" smtClean="0"/>
              <a:t>: 3 O 4 DOSI NEL PRIMO ANNO DI VITA, A SECONDA DEL MESE DI SOMMINISTRAZIONE DELLA PRIMA DOSE (</a:t>
            </a:r>
            <a:r>
              <a:rPr lang="it-IT" dirty="0" smtClean="0">
                <a:solidFill>
                  <a:srgbClr val="0070C0"/>
                </a:solidFill>
              </a:rPr>
              <a:t>FORTEMENTE RACCOMANDATO </a:t>
            </a:r>
            <a:r>
              <a:rPr lang="it-IT" dirty="0" smtClean="0"/>
              <a:t>PER I NATI DAL 2017)</a:t>
            </a:r>
          </a:p>
          <a:p>
            <a:pPr algn="just"/>
            <a:r>
              <a:rPr lang="it-IT" dirty="0" smtClean="0">
                <a:solidFill>
                  <a:srgbClr val="0070C0"/>
                </a:solidFill>
              </a:rPr>
              <a:t>ANTI-ROTAVIRUS</a:t>
            </a:r>
            <a:r>
              <a:rPr lang="it-IT" dirty="0" smtClean="0"/>
              <a:t>: 2 O 3 DOSI NEL PRIMO ANNO DI VITA, A SECONDA DEL TIPO DI VACCINO (</a:t>
            </a:r>
            <a:r>
              <a:rPr lang="it-IT" dirty="0" smtClean="0">
                <a:solidFill>
                  <a:srgbClr val="0070C0"/>
                </a:solidFill>
              </a:rPr>
              <a:t>FORTEMENTE RACCOMANDATO </a:t>
            </a:r>
            <a:r>
              <a:rPr lang="it-IT" dirty="0" smtClean="0"/>
              <a:t>PER I NATI DAL 2017)</a:t>
            </a:r>
          </a:p>
          <a:p>
            <a:pPr algn="just"/>
            <a:r>
              <a:rPr lang="it-IT" dirty="0" smtClean="0">
                <a:solidFill>
                  <a:srgbClr val="0070C0"/>
                </a:solidFill>
              </a:rPr>
              <a:t>ANTI-PNEUMOCOCCO</a:t>
            </a:r>
            <a:r>
              <a:rPr lang="it-IT" dirty="0" smtClean="0"/>
              <a:t>: 3 DOSI NEL PRIMO ANNO DI VITA (</a:t>
            </a:r>
            <a:r>
              <a:rPr lang="it-IT" dirty="0" smtClean="0">
                <a:solidFill>
                  <a:srgbClr val="0070C0"/>
                </a:solidFill>
              </a:rPr>
              <a:t>FORTEMENTE RACCOMANDATO </a:t>
            </a:r>
            <a:r>
              <a:rPr lang="it-IT" dirty="0" smtClean="0"/>
              <a:t>PER I NATI DAL 2012)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3523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64024"/>
            <a:ext cx="10515600" cy="57129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4000" dirty="0" smtClean="0"/>
              <a:t>BAMBINI DA 1 A 6 ANNI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>
                <a:solidFill>
                  <a:srgbClr val="0070C0"/>
                </a:solidFill>
              </a:rPr>
              <a:t>ANTI-MENINGOCOCCO C</a:t>
            </a:r>
            <a:r>
              <a:rPr lang="it-IT" dirty="0" smtClean="0"/>
              <a:t>: 1° DOSE NEL SECONDO ANNO DI VITA (</a:t>
            </a:r>
            <a:r>
              <a:rPr lang="it-IT" dirty="0" smtClean="0">
                <a:solidFill>
                  <a:srgbClr val="0070C0"/>
                </a:solidFill>
              </a:rPr>
              <a:t>FORTEMENTE RACCOMANDATO </a:t>
            </a:r>
            <a:r>
              <a:rPr lang="it-IT" dirty="0" smtClean="0"/>
              <a:t>PER I NATI DAL 2012)</a:t>
            </a:r>
          </a:p>
          <a:p>
            <a:pPr algn="just"/>
            <a:r>
              <a:rPr lang="it-IT" dirty="0" smtClean="0">
                <a:solidFill>
                  <a:srgbClr val="FF0000"/>
                </a:solidFill>
              </a:rPr>
              <a:t>ANTI-VARICELLA</a:t>
            </a:r>
            <a:r>
              <a:rPr lang="it-IT" dirty="0" smtClean="0"/>
              <a:t>: 1° DOSE NEL SECONDO ANNO DI VITA E 2° DOSE A 6 ANNI (</a:t>
            </a:r>
            <a:r>
              <a:rPr lang="it-IT" dirty="0" smtClean="0">
                <a:solidFill>
                  <a:srgbClr val="FF0000"/>
                </a:solidFill>
              </a:rPr>
              <a:t>OBBLIGATORIO</a:t>
            </a:r>
            <a:r>
              <a:rPr lang="it-IT" dirty="0" smtClean="0"/>
              <a:t> PER I NATI DAL 2017)</a:t>
            </a:r>
          </a:p>
          <a:p>
            <a:pPr algn="just"/>
            <a:r>
              <a:rPr lang="it-IT" dirty="0" smtClean="0">
                <a:solidFill>
                  <a:srgbClr val="FF0000"/>
                </a:solidFill>
              </a:rPr>
              <a:t>ANTI-MORBILLO</a:t>
            </a:r>
            <a:r>
              <a:rPr lang="it-IT" dirty="0" smtClean="0"/>
              <a:t>: 1° DOSE NEL SECONDO ANNO DI VITA E 2° DOSE A 6 ANNI (</a:t>
            </a:r>
            <a:r>
              <a:rPr lang="it-IT" dirty="0" smtClean="0">
                <a:solidFill>
                  <a:srgbClr val="FF0000"/>
                </a:solidFill>
              </a:rPr>
              <a:t>OBBLIGATORIO</a:t>
            </a:r>
            <a:r>
              <a:rPr lang="it-IT" dirty="0" smtClean="0"/>
              <a:t> PER I NATI DAL 2001)</a:t>
            </a:r>
          </a:p>
          <a:p>
            <a:pPr algn="just"/>
            <a:r>
              <a:rPr lang="it-IT" dirty="0" smtClean="0">
                <a:solidFill>
                  <a:srgbClr val="FF0000"/>
                </a:solidFill>
              </a:rPr>
              <a:t>ANTI-PAROTITE</a:t>
            </a:r>
            <a:r>
              <a:rPr lang="it-IT" dirty="0" smtClean="0"/>
              <a:t>: 1° DOSE NEL SECONDO ANNO DI VITA E 2° DOSE A 6 ANNI (</a:t>
            </a:r>
            <a:r>
              <a:rPr lang="it-IT" dirty="0" smtClean="0">
                <a:solidFill>
                  <a:srgbClr val="FF0000"/>
                </a:solidFill>
              </a:rPr>
              <a:t>OBBLIGATORIO</a:t>
            </a:r>
            <a:r>
              <a:rPr lang="it-IT" dirty="0" smtClean="0"/>
              <a:t> PER I NATI DAL 2001)</a:t>
            </a:r>
          </a:p>
          <a:p>
            <a:pPr algn="just"/>
            <a:r>
              <a:rPr lang="it-IT" dirty="0" smtClean="0">
                <a:solidFill>
                  <a:srgbClr val="FF0000"/>
                </a:solidFill>
              </a:rPr>
              <a:t>ANTI-ROSOLIA</a:t>
            </a:r>
            <a:r>
              <a:rPr lang="it-IT" dirty="0" smtClean="0"/>
              <a:t>: 1° DOSE NEL SECONDO ANNO DI VITA E 2° DOSE A 6 ANNI (</a:t>
            </a:r>
            <a:r>
              <a:rPr lang="it-IT" dirty="0" smtClean="0">
                <a:solidFill>
                  <a:srgbClr val="FF0000"/>
                </a:solidFill>
              </a:rPr>
              <a:t>OBBLIGATORIO</a:t>
            </a:r>
            <a:r>
              <a:rPr lang="it-IT" dirty="0" smtClean="0"/>
              <a:t> PER I NATI DAL 2001)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55742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258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I VACCINI NEI BAMBINI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VACCINI NEI NEONATI</dc:title>
  <dc:creator>Ivana Tibaldi</dc:creator>
  <cp:lastModifiedBy>Ivana Tibaldi</cp:lastModifiedBy>
  <cp:revision>8</cp:revision>
  <dcterms:created xsi:type="dcterms:W3CDTF">2021-02-21T16:28:59Z</dcterms:created>
  <dcterms:modified xsi:type="dcterms:W3CDTF">2021-02-21T17:06:49Z</dcterms:modified>
</cp:coreProperties>
</file>