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84" r:id="rId4"/>
    <p:sldId id="262" r:id="rId5"/>
    <p:sldId id="273" r:id="rId6"/>
    <p:sldId id="263" r:id="rId7"/>
    <p:sldId id="264" r:id="rId8"/>
    <p:sldId id="265" r:id="rId9"/>
    <p:sldId id="266" r:id="rId10"/>
    <p:sldId id="281" r:id="rId11"/>
    <p:sldId id="267" r:id="rId12"/>
    <p:sldId id="268" r:id="rId13"/>
    <p:sldId id="270" r:id="rId14"/>
    <p:sldId id="269" r:id="rId15"/>
    <p:sldId id="271" r:id="rId16"/>
    <p:sldId id="272" r:id="rId17"/>
    <p:sldId id="285" r:id="rId18"/>
    <p:sldId id="283" r:id="rId19"/>
    <p:sldId id="282" r:id="rId2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12" autoAdjust="0"/>
    <p:restoredTop sz="94660"/>
  </p:normalViewPr>
  <p:slideViewPr>
    <p:cSldViewPr snapToGrid="0">
      <p:cViewPr varScale="1">
        <p:scale>
          <a:sx n="70" d="100"/>
          <a:sy n="70" d="100"/>
        </p:scale>
        <p:origin x="9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70D17-51E7-4220-A1F4-8676731A1E9F}" type="datetimeFigureOut">
              <a:rPr lang="it-IT" smtClean="0"/>
              <a:t>19/02/2021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67935-E0E4-4097-B65B-DD8D0B3044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9404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70D17-51E7-4220-A1F4-8676731A1E9F}" type="datetimeFigureOut">
              <a:rPr lang="it-IT" smtClean="0"/>
              <a:t>19/02/2021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67935-E0E4-4097-B65B-DD8D0B3044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628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70D17-51E7-4220-A1F4-8676731A1E9F}" type="datetimeFigureOut">
              <a:rPr lang="it-IT" smtClean="0"/>
              <a:t>19/02/2021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67935-E0E4-4097-B65B-DD8D0B3044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3849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70D17-51E7-4220-A1F4-8676731A1E9F}" type="datetimeFigureOut">
              <a:rPr lang="it-IT" smtClean="0"/>
              <a:t>19/02/2021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67935-E0E4-4097-B65B-DD8D0B3044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3909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70D17-51E7-4220-A1F4-8676731A1E9F}" type="datetimeFigureOut">
              <a:rPr lang="it-IT" smtClean="0"/>
              <a:t>19/02/2021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67935-E0E4-4097-B65B-DD8D0B3044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7281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70D17-51E7-4220-A1F4-8676731A1E9F}" type="datetimeFigureOut">
              <a:rPr lang="it-IT" smtClean="0"/>
              <a:t>19/02/2021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67935-E0E4-4097-B65B-DD8D0B3044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3439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70D17-51E7-4220-A1F4-8676731A1E9F}" type="datetimeFigureOut">
              <a:rPr lang="it-IT" smtClean="0"/>
              <a:t>19/02/2021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67935-E0E4-4097-B65B-DD8D0B3044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66754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70D17-51E7-4220-A1F4-8676731A1E9F}" type="datetimeFigureOut">
              <a:rPr lang="it-IT" smtClean="0"/>
              <a:t>19/02/2021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67935-E0E4-4097-B65B-DD8D0B3044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5588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70D17-51E7-4220-A1F4-8676731A1E9F}" type="datetimeFigureOut">
              <a:rPr lang="it-IT" smtClean="0"/>
              <a:t>19/02/2021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67935-E0E4-4097-B65B-DD8D0B3044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8914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70D17-51E7-4220-A1F4-8676731A1E9F}" type="datetimeFigureOut">
              <a:rPr lang="it-IT" smtClean="0"/>
              <a:t>19/02/2021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67935-E0E4-4097-B65B-DD8D0B3044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25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70D17-51E7-4220-A1F4-8676731A1E9F}" type="datetimeFigureOut">
              <a:rPr lang="it-IT" smtClean="0"/>
              <a:t>19/02/2021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67935-E0E4-4097-B65B-DD8D0B3044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3939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70D17-51E7-4220-A1F4-8676731A1E9F}" type="datetimeFigureOut">
              <a:rPr lang="it-IT" smtClean="0"/>
              <a:t>19/02/2021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67935-E0E4-4097-B65B-DD8D0B30448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6109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6_eMvbg-sD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87103" y="777922"/>
            <a:ext cx="10577015" cy="3875965"/>
          </a:xfrm>
        </p:spPr>
        <p:txBody>
          <a:bodyPr>
            <a:noAutofit/>
          </a:bodyPr>
          <a:lstStyle/>
          <a:p>
            <a:r>
              <a:rPr lang="it-IT" sz="6600" b="1" dirty="0" smtClean="0"/>
              <a:t>PROGETTO «IO CITTADINO»</a:t>
            </a:r>
            <a:br>
              <a:rPr lang="it-IT" sz="6600" b="1" dirty="0" smtClean="0"/>
            </a:br>
            <a:r>
              <a:rPr lang="it-IT" b="1" dirty="0" smtClean="0"/>
              <a:t/>
            </a:r>
            <a:br>
              <a:rPr lang="it-IT" b="1" dirty="0" smtClean="0"/>
            </a:br>
            <a:r>
              <a:rPr lang="it-IT" sz="4400" b="1" dirty="0" smtClean="0">
                <a:solidFill>
                  <a:srgbClr val="0070C0"/>
                </a:solidFill>
              </a:rPr>
              <a:t>IO LAVORO</a:t>
            </a:r>
            <a:endParaRPr lang="it-IT" sz="4400" b="1" dirty="0"/>
          </a:p>
        </p:txBody>
      </p:sp>
    </p:spTree>
    <p:extLst>
      <p:ext uri="{BB962C8B-B14F-4D97-AF65-F5344CB8AC3E}">
        <p14:creationId xmlns:p14="http://schemas.microsoft.com/office/powerpoint/2010/main" val="149947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ANALISI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2 – CHE LAVORO FAI? DOVE LAVORI?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smtClean="0"/>
              <a:t>RISPONDERE ATTRAVERSO ESPRESSIONI CHE RICHIEDONO L’UTILIZZO DEI VERBI: </a:t>
            </a:r>
            <a:r>
              <a:rPr lang="it-IT" dirty="0" smtClean="0">
                <a:solidFill>
                  <a:srgbClr val="FF0000"/>
                </a:solidFill>
              </a:rPr>
              <a:t>ESSERE</a:t>
            </a:r>
            <a:r>
              <a:rPr lang="it-IT" dirty="0" smtClean="0"/>
              <a:t>, </a:t>
            </a:r>
            <a:r>
              <a:rPr lang="it-IT" dirty="0" smtClean="0">
                <a:solidFill>
                  <a:schemeClr val="accent6">
                    <a:lumMod val="50000"/>
                  </a:schemeClr>
                </a:solidFill>
              </a:rPr>
              <a:t>FARE</a:t>
            </a:r>
            <a:r>
              <a:rPr lang="it-IT" dirty="0" smtClean="0"/>
              <a:t>, </a:t>
            </a:r>
            <a:r>
              <a:rPr lang="it-IT" dirty="0" smtClean="0">
                <a:solidFill>
                  <a:srgbClr val="FF00FF"/>
                </a:solidFill>
              </a:rPr>
              <a:t>LAVORARE </a:t>
            </a:r>
          </a:p>
        </p:txBody>
      </p:sp>
      <p:sp>
        <p:nvSpPr>
          <p:cNvPr id="4" name="Freccia in giù 3"/>
          <p:cNvSpPr/>
          <p:nvPr/>
        </p:nvSpPr>
        <p:spPr>
          <a:xfrm>
            <a:off x="3452884" y="2511188"/>
            <a:ext cx="1296537" cy="14466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403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ANALISI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3</a:t>
            </a:r>
            <a:r>
              <a:rPr lang="it-IT" dirty="0" smtClean="0"/>
              <a:t> – ASCOLTO DELLA CANZONE «CHE LAVORO FAI?» DI BUGO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smtClean="0"/>
              <a:t>                               4 – LE PAROLE DEL LAVORO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 </a:t>
            </a:r>
            <a:r>
              <a:rPr lang="it-IT" dirty="0" smtClean="0"/>
              <a:t>                              5 – IL CONTRATTO DI LAVORO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Freccia in giù 3"/>
          <p:cNvSpPr/>
          <p:nvPr/>
        </p:nvSpPr>
        <p:spPr>
          <a:xfrm>
            <a:off x="4940490" y="2429301"/>
            <a:ext cx="1310185" cy="13238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3570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t="8159" b="7862"/>
          <a:stretch/>
        </p:blipFill>
        <p:spPr>
          <a:xfrm>
            <a:off x="2950287" y="136478"/>
            <a:ext cx="6184684" cy="672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ANALISI: LE PAROLE DEL LAVORO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1 – I </a:t>
            </a:r>
            <a:r>
              <a:rPr lang="it-IT" dirty="0" smtClean="0">
                <a:solidFill>
                  <a:srgbClr val="0070C0"/>
                </a:solidFill>
              </a:rPr>
              <a:t>DIRITTI</a:t>
            </a:r>
            <a:r>
              <a:rPr lang="it-IT" dirty="0" smtClean="0"/>
              <a:t> DEL LAVORATORE</a:t>
            </a:r>
          </a:p>
          <a:p>
            <a:pPr marL="0" indent="0">
              <a:buNone/>
            </a:pPr>
            <a:r>
              <a:rPr lang="it-IT" dirty="0" smtClean="0"/>
              <a:t>2 – GLI </a:t>
            </a:r>
            <a:r>
              <a:rPr lang="it-IT" dirty="0" smtClean="0">
                <a:solidFill>
                  <a:srgbClr val="00B050"/>
                </a:solidFill>
              </a:rPr>
              <a:t>ORARI</a:t>
            </a:r>
            <a:r>
              <a:rPr lang="it-IT" dirty="0" smtClean="0"/>
              <a:t> DI LAVORO</a:t>
            </a:r>
          </a:p>
          <a:p>
            <a:pPr marL="0" indent="0">
              <a:buNone/>
            </a:pPr>
            <a:r>
              <a:rPr lang="it-IT" dirty="0" smtClean="0"/>
              <a:t>3 – TIPOLOGIE DI </a:t>
            </a:r>
            <a:r>
              <a:rPr lang="it-IT" dirty="0" smtClean="0">
                <a:solidFill>
                  <a:srgbClr val="FF0000"/>
                </a:solidFill>
              </a:rPr>
              <a:t>CONTRATTO</a:t>
            </a:r>
          </a:p>
          <a:p>
            <a:pPr marL="0" indent="0">
              <a:buNone/>
            </a:pPr>
            <a:r>
              <a:rPr lang="it-IT" dirty="0" smtClean="0"/>
              <a:t>4 – LA </a:t>
            </a:r>
            <a:r>
              <a:rPr lang="it-IT" dirty="0" smtClean="0">
                <a:solidFill>
                  <a:srgbClr val="0070C0"/>
                </a:solidFill>
              </a:rPr>
              <a:t>DISOCCUPAZIONE</a:t>
            </a:r>
          </a:p>
          <a:p>
            <a:pPr marL="0" indent="0">
              <a:buNone/>
            </a:pPr>
            <a:r>
              <a:rPr lang="it-IT" dirty="0" smtClean="0"/>
              <a:t>5 – LA </a:t>
            </a:r>
            <a:r>
              <a:rPr lang="it-IT" dirty="0" smtClean="0">
                <a:solidFill>
                  <a:srgbClr val="00B050"/>
                </a:solidFill>
              </a:rPr>
              <a:t>DICHIARAZIONE DEI REDDITI </a:t>
            </a:r>
          </a:p>
          <a:p>
            <a:pPr marL="0" indent="0">
              <a:buNone/>
            </a:pPr>
            <a:r>
              <a:rPr lang="it-IT" dirty="0" smtClean="0"/>
              <a:t>6 – IL </a:t>
            </a:r>
            <a:r>
              <a:rPr lang="it-IT" dirty="0" smtClean="0">
                <a:solidFill>
                  <a:srgbClr val="FF0000"/>
                </a:solidFill>
              </a:rPr>
              <a:t>CENTRO PER L’IMPIEGO</a:t>
            </a:r>
          </a:p>
          <a:p>
            <a:pPr marL="0" indent="0">
              <a:buNone/>
            </a:pPr>
            <a:r>
              <a:rPr lang="it-IT" dirty="0" smtClean="0"/>
              <a:t>7 – </a:t>
            </a:r>
            <a:r>
              <a:rPr lang="it-IT" dirty="0" smtClean="0">
                <a:solidFill>
                  <a:srgbClr val="0070C0"/>
                </a:solidFill>
              </a:rPr>
              <a:t>L’INPS</a:t>
            </a:r>
          </a:p>
          <a:p>
            <a:pPr marL="0" indent="0">
              <a:buNone/>
            </a:pPr>
            <a:r>
              <a:rPr lang="it-IT" dirty="0"/>
              <a:t>8</a:t>
            </a:r>
            <a:r>
              <a:rPr lang="it-IT" dirty="0" smtClean="0"/>
              <a:t> – I </a:t>
            </a:r>
            <a:r>
              <a:rPr lang="it-IT" dirty="0" smtClean="0">
                <a:solidFill>
                  <a:srgbClr val="00B050"/>
                </a:solidFill>
              </a:rPr>
              <a:t>CAF</a:t>
            </a:r>
            <a:r>
              <a:rPr lang="it-IT" dirty="0" smtClean="0"/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1508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ANALISI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3200" dirty="0" smtClean="0">
                <a:solidFill>
                  <a:srgbClr val="00B050"/>
                </a:solidFill>
              </a:rPr>
              <a:t>VISITA PRESSO UFFICI E ATTIVITÀ COMMERCIALI:</a:t>
            </a:r>
          </a:p>
          <a:p>
            <a:r>
              <a:rPr lang="it-IT" dirty="0" smtClean="0"/>
              <a:t>NEGOZI</a:t>
            </a:r>
          </a:p>
          <a:p>
            <a:r>
              <a:rPr lang="it-IT" dirty="0" smtClean="0"/>
              <a:t>AGENZIE IMMOBILIARI</a:t>
            </a:r>
          </a:p>
          <a:p>
            <a:r>
              <a:rPr lang="it-IT" dirty="0" smtClean="0"/>
              <a:t>AGENZIE INTERINALI</a:t>
            </a:r>
          </a:p>
          <a:p>
            <a:r>
              <a:rPr lang="it-IT" dirty="0" smtClean="0"/>
              <a:t>CAF</a:t>
            </a:r>
          </a:p>
          <a:p>
            <a:r>
              <a:rPr lang="it-IT" dirty="0" smtClean="0"/>
              <a:t>STUDI MEDICI</a:t>
            </a:r>
          </a:p>
          <a:p>
            <a:r>
              <a:rPr lang="it-IT" dirty="0" smtClean="0"/>
              <a:t>UFFICIO POSTALE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3940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SINTESI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 smtClean="0"/>
              <a:t>1 – PRODUZIONE E INTERAZIONE ORALE SUGLI ARGOMENTI TRATTATI CON RIFERIMENTO ALLE PROPRIE ESPERIENZE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smtClean="0"/>
              <a:t>2 – CONFRONTO SUL TEMA TRA L’ITALIA E IL PAESE DI PROVENIENZA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smtClean="0"/>
              <a:t>3 – RIEPILOGO 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smtClean="0"/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70156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VERIFICA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TEST ORALE SUL LAVORO IN ITALIA</a:t>
            </a:r>
          </a:p>
          <a:p>
            <a:endParaRPr lang="it-IT" dirty="0"/>
          </a:p>
          <a:p>
            <a:r>
              <a:rPr lang="it-IT" dirty="0" smtClean="0"/>
              <a:t>ABBINAMENTO PAROLA – IMMAGINE</a:t>
            </a:r>
          </a:p>
          <a:p>
            <a:endParaRPr lang="it-IT" dirty="0"/>
          </a:p>
          <a:p>
            <a:r>
              <a:rPr lang="it-IT" dirty="0" smtClean="0"/>
              <a:t>TRANSCODIFICAZIONE DA IMMAGINE A TESTO SCRITTO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41825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Materiale di sostegno e approfondimento:</a:t>
            </a:r>
          </a:p>
          <a:p>
            <a:pPr marL="0" indent="0">
              <a:buNone/>
            </a:pPr>
            <a:endParaRPr lang="it-IT" dirty="0" smtClean="0"/>
          </a:p>
          <a:p>
            <a:pPr>
              <a:buFontTx/>
              <a:buChar char="-"/>
            </a:pPr>
            <a:r>
              <a:rPr lang="it-IT" dirty="0" smtClean="0"/>
              <a:t>Piano piano, M. Borio e P. </a:t>
            </a:r>
            <a:r>
              <a:rPr lang="it-IT" dirty="0" err="1" smtClean="0"/>
              <a:t>Rickler</a:t>
            </a:r>
            <a:r>
              <a:rPr lang="it-IT" dirty="0" smtClean="0"/>
              <a:t> (CTP Torino), ed. </a:t>
            </a:r>
            <a:r>
              <a:rPr lang="it-IT" dirty="0" err="1" smtClean="0"/>
              <a:t>Guerini</a:t>
            </a:r>
            <a:endParaRPr lang="it-IT" dirty="0" smtClean="0"/>
          </a:p>
          <a:p>
            <a:pPr>
              <a:buFontTx/>
              <a:buChar char="-"/>
            </a:pPr>
            <a:r>
              <a:rPr lang="it-IT" dirty="0" smtClean="0"/>
              <a:t>L’italiano per me, P. Casi, ed. Eli</a:t>
            </a:r>
          </a:p>
          <a:p>
            <a:pPr>
              <a:buFontTx/>
              <a:buChar char="-"/>
            </a:pPr>
            <a:r>
              <a:rPr lang="it-IT" dirty="0" err="1" smtClean="0"/>
              <a:t>Ataya</a:t>
            </a:r>
            <a:r>
              <a:rPr lang="it-IT" dirty="0" smtClean="0"/>
              <a:t>, E. </a:t>
            </a:r>
            <a:r>
              <a:rPr lang="it-IT" dirty="0" err="1" smtClean="0"/>
              <a:t>Aloisi</a:t>
            </a:r>
            <a:r>
              <a:rPr lang="it-IT" dirty="0" smtClean="0"/>
              <a:t> e A. Perna, ed. Sestante</a:t>
            </a:r>
          </a:p>
          <a:p>
            <a:pPr>
              <a:buFontTx/>
              <a:buChar char="-"/>
            </a:pPr>
            <a:r>
              <a:rPr lang="it-IT" dirty="0" smtClean="0"/>
              <a:t>Detto e scritto, A. Borri e F. </a:t>
            </a:r>
            <a:r>
              <a:rPr lang="it-IT" dirty="0" err="1" smtClean="0"/>
              <a:t>Minuz</a:t>
            </a:r>
            <a:r>
              <a:rPr lang="it-IT" dirty="0" smtClean="0"/>
              <a:t>, ed. Loescher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4688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132" b="5039"/>
          <a:stretch/>
        </p:blipFill>
        <p:spPr>
          <a:xfrm>
            <a:off x="682390" y="143301"/>
            <a:ext cx="4690802" cy="6714699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3"/>
          <a:srcRect t="3184" b="5074"/>
          <a:stretch/>
        </p:blipFill>
        <p:spPr>
          <a:xfrm>
            <a:off x="6537277" y="143301"/>
            <a:ext cx="4901739" cy="666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7663"/>
          <a:stretch/>
        </p:blipFill>
        <p:spPr>
          <a:xfrm>
            <a:off x="900754" y="0"/>
            <a:ext cx="5104262" cy="6813701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2215" y="44299"/>
            <a:ext cx="4383404" cy="680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1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MOTIVAZIONE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3200" dirty="0" smtClean="0"/>
              <a:t>1- ASCOLTO DELLA CANZONE «CHE LAVORO FAI?» DI BUGO</a:t>
            </a:r>
          </a:p>
          <a:p>
            <a:pPr marL="0" indent="0">
              <a:buNone/>
            </a:pPr>
            <a:r>
              <a:rPr lang="it-IT" sz="3200" dirty="0" smtClean="0">
                <a:hlinkClick r:id="rId2"/>
              </a:rPr>
              <a:t>https://www.youtube.com/watch?v=6_eMvbg-sDA</a:t>
            </a:r>
            <a:r>
              <a:rPr lang="it-IT" sz="3200" dirty="0" smtClean="0"/>
              <a:t>  </a:t>
            </a:r>
          </a:p>
          <a:p>
            <a:pPr marL="0" indent="0">
              <a:buNone/>
            </a:pPr>
            <a:r>
              <a:rPr lang="it-IT" sz="3200" dirty="0" smtClean="0"/>
              <a:t>(segue testo)</a:t>
            </a:r>
          </a:p>
          <a:p>
            <a:pPr marL="0" indent="0">
              <a:buNone/>
            </a:pPr>
            <a:endParaRPr lang="it-IT" sz="3200" dirty="0"/>
          </a:p>
          <a:p>
            <a:pPr marL="0" indent="0">
              <a:buNone/>
            </a:pPr>
            <a:endParaRPr lang="it-IT" sz="3200" dirty="0" smtClean="0"/>
          </a:p>
          <a:p>
            <a:pPr marL="0" indent="0">
              <a:buNone/>
            </a:pPr>
            <a:endParaRPr lang="it-IT" sz="3200" dirty="0"/>
          </a:p>
          <a:p>
            <a:pPr marL="0" indent="0">
              <a:buNone/>
            </a:pPr>
            <a:r>
              <a:rPr lang="it-IT" sz="3200" dirty="0" smtClean="0"/>
              <a:t>                                        2- BRAINSTORMING</a:t>
            </a:r>
          </a:p>
          <a:p>
            <a:endParaRPr lang="it-IT" dirty="0"/>
          </a:p>
        </p:txBody>
      </p:sp>
      <p:sp>
        <p:nvSpPr>
          <p:cNvPr id="4" name="Freccia in giù 3"/>
          <p:cNvSpPr/>
          <p:nvPr/>
        </p:nvSpPr>
        <p:spPr>
          <a:xfrm>
            <a:off x="5529618" y="3223372"/>
            <a:ext cx="1132764" cy="13374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03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476466" y="1"/>
            <a:ext cx="6877334" cy="955344"/>
          </a:xfrm>
        </p:spPr>
        <p:txBody>
          <a:bodyPr/>
          <a:lstStyle/>
          <a:p>
            <a:r>
              <a:rPr lang="it-IT" dirty="0" smtClean="0"/>
              <a:t>Che lavoro fai?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955344"/>
            <a:ext cx="10515600" cy="580029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it-IT" dirty="0"/>
              <a:t>Ma che razza di </a:t>
            </a:r>
            <a:r>
              <a:rPr lang="it-IT" dirty="0">
                <a:solidFill>
                  <a:srgbClr val="00B050"/>
                </a:solidFill>
              </a:rPr>
              <a:t>lavoro</a:t>
            </a:r>
            <a:r>
              <a:rPr lang="it-IT" dirty="0"/>
              <a:t> fai?</a:t>
            </a:r>
          </a:p>
          <a:p>
            <a:pPr marL="0" indent="0">
              <a:buNone/>
            </a:pPr>
            <a:r>
              <a:rPr lang="it-IT" dirty="0"/>
              <a:t>Hai un </a:t>
            </a:r>
            <a:r>
              <a:rPr lang="it-IT" dirty="0">
                <a:solidFill>
                  <a:srgbClr val="00B050"/>
                </a:solidFill>
              </a:rPr>
              <a:t>contratto</a:t>
            </a:r>
            <a:r>
              <a:rPr lang="it-IT" dirty="0"/>
              <a:t>?</a:t>
            </a:r>
          </a:p>
          <a:p>
            <a:pPr marL="0" indent="0">
              <a:buNone/>
            </a:pPr>
            <a:r>
              <a:rPr lang="it-IT" dirty="0"/>
              <a:t>O non l'hai avuto mai?</a:t>
            </a:r>
          </a:p>
          <a:p>
            <a:pPr marL="0" indent="0">
              <a:buNone/>
            </a:pPr>
            <a:r>
              <a:rPr lang="it-IT" dirty="0"/>
              <a:t>Che razza di </a:t>
            </a:r>
            <a:r>
              <a:rPr lang="it-IT" dirty="0">
                <a:solidFill>
                  <a:srgbClr val="00B050"/>
                </a:solidFill>
              </a:rPr>
              <a:t>lavoro</a:t>
            </a:r>
            <a:r>
              <a:rPr lang="it-IT" dirty="0"/>
              <a:t> fai?</a:t>
            </a:r>
          </a:p>
          <a:p>
            <a:pPr marL="0" indent="0">
              <a:buNone/>
            </a:pPr>
            <a:r>
              <a:rPr lang="it-IT" dirty="0" smtClean="0"/>
              <a:t>Che </a:t>
            </a:r>
            <a:r>
              <a:rPr lang="it-IT" dirty="0"/>
              <a:t>lavoro fai</a:t>
            </a:r>
            <a:r>
              <a:rPr lang="it-IT" dirty="0" smtClean="0"/>
              <a:t>?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Io mi chiedo che </a:t>
            </a:r>
            <a:r>
              <a:rPr lang="it-IT" dirty="0">
                <a:solidFill>
                  <a:srgbClr val="00B050"/>
                </a:solidFill>
              </a:rPr>
              <a:t>stipendio</a:t>
            </a:r>
            <a:r>
              <a:rPr lang="it-IT" dirty="0"/>
              <a:t> hai,</a:t>
            </a:r>
          </a:p>
          <a:p>
            <a:pPr marL="0" indent="0">
              <a:buNone/>
            </a:pPr>
            <a:r>
              <a:rPr lang="it-IT" dirty="0"/>
              <a:t>Sei </a:t>
            </a:r>
            <a:r>
              <a:rPr lang="it-IT" dirty="0">
                <a:solidFill>
                  <a:srgbClr val="00B050"/>
                </a:solidFill>
              </a:rPr>
              <a:t>in difficoltà</a:t>
            </a:r>
            <a:r>
              <a:rPr lang="it-IT" dirty="0"/>
              <a:t>?</a:t>
            </a:r>
          </a:p>
          <a:p>
            <a:pPr marL="0" indent="0">
              <a:buNone/>
            </a:pPr>
            <a:r>
              <a:rPr lang="it-IT" dirty="0"/>
              <a:t>Ti presto i </a:t>
            </a:r>
            <a:r>
              <a:rPr lang="it-IT" dirty="0">
                <a:solidFill>
                  <a:srgbClr val="00B050"/>
                </a:solidFill>
              </a:rPr>
              <a:t>soldi</a:t>
            </a:r>
            <a:r>
              <a:rPr lang="it-IT" dirty="0"/>
              <a:t> miei</a:t>
            </a:r>
          </a:p>
          <a:p>
            <a:pPr marL="0" indent="0">
              <a:buNone/>
            </a:pPr>
            <a:r>
              <a:rPr lang="it-IT" dirty="0"/>
              <a:t>Mi chiedo che </a:t>
            </a:r>
            <a:r>
              <a:rPr lang="it-IT" dirty="0">
                <a:solidFill>
                  <a:srgbClr val="00B050"/>
                </a:solidFill>
              </a:rPr>
              <a:t>stipendio</a:t>
            </a:r>
            <a:r>
              <a:rPr lang="it-IT" dirty="0"/>
              <a:t> </a:t>
            </a:r>
            <a:r>
              <a:rPr lang="it-IT" dirty="0" smtClean="0"/>
              <a:t>hai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Che </a:t>
            </a:r>
            <a:r>
              <a:rPr lang="it-IT" dirty="0">
                <a:solidFill>
                  <a:srgbClr val="00B050"/>
                </a:solidFill>
              </a:rPr>
              <a:t>lavoro</a:t>
            </a:r>
            <a:r>
              <a:rPr lang="it-IT" dirty="0"/>
              <a:t> fai</a:t>
            </a:r>
            <a:r>
              <a:rPr lang="it-IT" dirty="0" smtClean="0"/>
              <a:t>?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Tutto solo sotto un sole di solitudine</a:t>
            </a:r>
          </a:p>
          <a:p>
            <a:pPr marL="0" indent="0">
              <a:buNone/>
            </a:pPr>
            <a:r>
              <a:rPr lang="it-IT" dirty="0"/>
              <a:t>Pista al </a:t>
            </a:r>
            <a:r>
              <a:rPr lang="it-IT" dirty="0" smtClean="0">
                <a:solidFill>
                  <a:srgbClr val="00B050"/>
                </a:solidFill>
              </a:rPr>
              <a:t>lavoratore</a:t>
            </a:r>
            <a:r>
              <a:rPr lang="it-IT" dirty="0" smtClean="0"/>
              <a:t>!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Ma che razza di </a:t>
            </a:r>
            <a:r>
              <a:rPr lang="it-IT" dirty="0">
                <a:solidFill>
                  <a:srgbClr val="00B050"/>
                </a:solidFill>
              </a:rPr>
              <a:t>sicurezza</a:t>
            </a:r>
            <a:r>
              <a:rPr lang="it-IT" dirty="0"/>
              <a:t> dai</a:t>
            </a:r>
          </a:p>
          <a:p>
            <a:pPr marL="0" indent="0">
              <a:buNone/>
            </a:pPr>
            <a:r>
              <a:rPr lang="it-IT" dirty="0"/>
              <a:t>Alla donna che c'è vicino a </a:t>
            </a:r>
            <a:r>
              <a:rPr lang="it-IT" dirty="0" smtClean="0"/>
              <a:t>te?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Che di </a:t>
            </a:r>
            <a:r>
              <a:rPr lang="it-IT" dirty="0">
                <a:solidFill>
                  <a:srgbClr val="00B050"/>
                </a:solidFill>
              </a:rPr>
              <a:t>sicurezza</a:t>
            </a:r>
            <a:r>
              <a:rPr lang="it-IT" dirty="0"/>
              <a:t> </a:t>
            </a:r>
            <a:r>
              <a:rPr lang="it-IT" dirty="0" smtClean="0"/>
              <a:t>dai?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Che </a:t>
            </a:r>
            <a:r>
              <a:rPr lang="it-IT" dirty="0">
                <a:solidFill>
                  <a:srgbClr val="00B050"/>
                </a:solidFill>
              </a:rPr>
              <a:t>lavoro</a:t>
            </a:r>
            <a:r>
              <a:rPr lang="it-IT" dirty="0"/>
              <a:t> fai?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2286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GLOBALITÀ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1 - LETTURA </a:t>
            </a:r>
            <a:r>
              <a:rPr lang="it-IT" i="1" dirty="0" smtClean="0"/>
              <a:t>SKIMMING</a:t>
            </a:r>
            <a:r>
              <a:rPr lang="it-IT" dirty="0" smtClean="0"/>
              <a:t> DEL TESTO «IO SO GLI ODORI DEI MESTIERI» (SEGUE TESTO)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smtClean="0"/>
              <a:t>2 – VISIONE PPT SUI MESTIERI (SEGUE ESEMPIO)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1948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4777" y="210868"/>
            <a:ext cx="9348716" cy="653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64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800" u="sng" dirty="0" smtClean="0">
                <a:solidFill>
                  <a:schemeClr val="accent1">
                    <a:lumMod val="75000"/>
                  </a:schemeClr>
                </a:solidFill>
              </a:rPr>
              <a:t>IL GIARDINIERE</a:t>
            </a:r>
            <a:endParaRPr lang="it-IT" sz="48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389" y="1825625"/>
            <a:ext cx="6537221" cy="4351338"/>
          </a:xfrm>
        </p:spPr>
      </p:pic>
    </p:spTree>
    <p:extLst>
      <p:ext uri="{BB962C8B-B14F-4D97-AF65-F5344CB8AC3E}">
        <p14:creationId xmlns:p14="http://schemas.microsoft.com/office/powerpoint/2010/main" val="114492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ANALISI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1 – LAVORO SUL LESSICO RELATIVO AI MESTIERI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smtClean="0"/>
              <a:t>                                                  FLASHCARDS</a:t>
            </a:r>
          </a:p>
          <a:p>
            <a:pPr marL="0" indent="0">
              <a:buNone/>
            </a:pPr>
            <a:r>
              <a:rPr lang="it-IT" dirty="0"/>
              <a:t> </a:t>
            </a:r>
            <a:r>
              <a:rPr lang="it-IT" dirty="0" smtClean="0"/>
              <a:t>                                            (SEGUE ESEMPIO)</a:t>
            </a:r>
          </a:p>
        </p:txBody>
      </p:sp>
      <p:sp>
        <p:nvSpPr>
          <p:cNvPr id="4" name="Freccia in giù 3"/>
          <p:cNvSpPr/>
          <p:nvPr/>
        </p:nvSpPr>
        <p:spPr>
          <a:xfrm>
            <a:off x="5308979" y="2511188"/>
            <a:ext cx="1037230" cy="11873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237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6981" y="382467"/>
            <a:ext cx="5351072" cy="334678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8424" y="4180119"/>
            <a:ext cx="1480689" cy="1360633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8044" y="1964229"/>
            <a:ext cx="1596327" cy="146689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2563" y="1296638"/>
            <a:ext cx="1412582" cy="1335181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2361" y="4526304"/>
            <a:ext cx="1279764" cy="1192108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7411" y="4850199"/>
            <a:ext cx="1742058" cy="162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580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5557" y="256132"/>
            <a:ext cx="5844632" cy="3892787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1968" y="1257589"/>
            <a:ext cx="1919869" cy="944936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399" y="5076967"/>
            <a:ext cx="1571670" cy="798932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7964" y="3276894"/>
            <a:ext cx="1964505" cy="998096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63821" y="5159920"/>
            <a:ext cx="1467783" cy="75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632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389</Words>
  <Application>Microsoft Office PowerPoint</Application>
  <PresentationFormat>Widescreen</PresentationFormat>
  <Paragraphs>92</Paragraphs>
  <Slides>19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Tema di Office</vt:lpstr>
      <vt:lpstr>PROGETTO «IO CITTADINO»  IO LAVORO</vt:lpstr>
      <vt:lpstr>MOTIVAZIONE</vt:lpstr>
      <vt:lpstr>Che lavoro fai? </vt:lpstr>
      <vt:lpstr>GLOBALITÀ</vt:lpstr>
      <vt:lpstr>Presentazione standard di PowerPoint</vt:lpstr>
      <vt:lpstr>IL GIARDINIERE</vt:lpstr>
      <vt:lpstr>ANALISI</vt:lpstr>
      <vt:lpstr>Presentazione standard di PowerPoint</vt:lpstr>
      <vt:lpstr>Presentazione standard di PowerPoint</vt:lpstr>
      <vt:lpstr>ANALISI</vt:lpstr>
      <vt:lpstr>ANALISI</vt:lpstr>
      <vt:lpstr>Presentazione standard di PowerPoint</vt:lpstr>
      <vt:lpstr>ANALISI: LE PAROLE DEL LAVORO </vt:lpstr>
      <vt:lpstr>ANALISI</vt:lpstr>
      <vt:lpstr>SINTESI</vt:lpstr>
      <vt:lpstr>VERIFICA</vt:lpstr>
      <vt:lpstr>Presentazione standard di PowerPoint</vt:lpstr>
      <vt:lpstr>Presentazione standard di PowerPoint</vt:lpstr>
      <vt:lpstr>Presentazione standard di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CORSO ALI 2.0 L’ALFABETO PER IL LAVORO E L’INCLUSIONE</dc:title>
  <dc:creator>Ivana Tibaldi</dc:creator>
  <cp:lastModifiedBy>Ivana Tibaldi</cp:lastModifiedBy>
  <cp:revision>31</cp:revision>
  <dcterms:created xsi:type="dcterms:W3CDTF">2020-04-19T14:21:25Z</dcterms:created>
  <dcterms:modified xsi:type="dcterms:W3CDTF">2021-02-19T19:02:10Z</dcterms:modified>
</cp:coreProperties>
</file>