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75" r:id="rId2"/>
    <p:sldId id="256" r:id="rId3"/>
    <p:sldId id="257" r:id="rId4"/>
    <p:sldId id="270" r:id="rId5"/>
    <p:sldId id="273" r:id="rId6"/>
    <p:sldId id="258" r:id="rId7"/>
    <p:sldId id="259" r:id="rId8"/>
    <p:sldId id="268" r:id="rId9"/>
    <p:sldId id="262" r:id="rId10"/>
    <p:sldId id="261" r:id="rId11"/>
    <p:sldId id="276" r:id="rId12"/>
    <p:sldId id="265" r:id="rId13"/>
    <p:sldId id="266" r:id="rId14"/>
    <p:sldId id="277" r:id="rId15"/>
  </p:sldIdLst>
  <p:sldSz cx="12192000" cy="6858000"/>
  <p:notesSz cx="6858000" cy="9144000"/>
  <p:defaultTextStyle>
    <a:defPPr lvl="0">
      <a:defRPr lang="it-I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04"/>
    <p:restoredTop sz="94648"/>
  </p:normalViewPr>
  <p:slideViewPr>
    <p:cSldViewPr snapToGrid="0">
      <p:cViewPr varScale="1">
        <p:scale>
          <a:sx n="104" d="100"/>
          <a:sy n="104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7BBA-C5F6-45D9-9FDF-4F169CB290A3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3021F-A293-4816-8865-04A85F15B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25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3021F-A293-4816-8865-04A85F15B33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80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94087-8A48-4949-A699-7D192AEB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BDA1C7-ADB5-4C58-823F-3F7E90309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719500-A235-4E6C-98CE-6F7A832E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FDE8C2-3EF4-4489-94D4-3C3B346C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4DAB31-1DD2-4053-931D-E20F45AC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05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A5FEF0-AA8E-4DDD-A98D-01DE8B3E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520BF8-3C62-400F-901A-3EEDE83E6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00D562-EACE-42EA-A802-30B78FEE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3EEFAB-9AB7-487D-87CF-505C0FC6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676BBC-7B41-48AC-9E58-431E5C66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05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E1EB749-EE20-486B-B539-7A4E57E38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0DCB1E-58A5-4187-AFC8-4D64B673C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1316F9-E502-43FC-9692-1F89B8CA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2A7B34-8B4C-43D6-BE0D-26C14FAE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F947D6-2BC9-4604-89F7-3CA8800B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2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55A3C-8522-4F83-ABF5-5A04A2AC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D3E535-BEE1-4140-8B80-17F7879A6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444C77-7021-4684-8DD8-1819D29A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47E1F3-6CE9-4CD5-BD14-45A058F7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3655E9-3892-4A67-8C89-FD7146F4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7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F4A4B-05F2-4CFF-8397-7DB769C2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3F14AB-7ACF-46E2-B8CE-A3EAF28E1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33FAAC-2C3D-425B-A408-8064DE10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476688-9B2A-4DD9-AF50-EA803F4B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AD9079-FA2F-4ED6-8A6A-7F6BDF35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0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60752-47BC-4674-8C75-FC032777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43D381-0261-4151-9C33-A2A66806F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4EE71F-8B83-4E2C-95CB-55FC1ECDD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435431-BE79-4823-A16E-DC3EE30E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B1A651-BC28-43E1-84CF-7D69FC28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C39E67-C579-40B0-AC3E-066F5B8E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94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8BB4-33B5-4E4D-A679-A45C9AEB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B0FD05-0B01-4407-BEE7-8006368E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E642F3-384D-4B4B-8899-4EF8F600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ABCD0B-FC7D-4074-9EE4-23783DCDB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F78B3B-5B75-40DC-B00A-080E8B4F5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7BA788-8BC5-49D4-8EE6-046F7656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F28454-5494-4497-81E3-DB0854CA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A6902B-5320-44DB-BAAD-9625E352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54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890CD-1D12-4F47-8C75-A5C50C13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BD6516-2BD0-4A23-88E4-38FA976F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D959AC-73E2-4A97-8C73-BE206C8D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42B552-6657-42AE-B7AC-37FCA159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27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DACE5B-7BFF-4EA9-BA27-501A18CA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8C1FA-88B9-49EB-89C0-5B663EED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A65869-6C63-4794-9EAE-1E356B63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2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F52BB-9374-4B65-AD02-8BBF1713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C9A375-8D56-4316-954F-A55B186F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013D80-1557-4A54-8EAC-C53FEF599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689525-87FF-4992-A976-8F071B27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75B1E8-E886-4D96-B9CC-A43EA115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235D31-E542-4F4B-8096-5FAFC76B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55488-FA82-4DE2-89D5-0CE0235D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51162DB-8906-4D19-A9E3-E62F94FE7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A82411-3E27-47F1-8F28-478E73A7D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C3A4F4-B4BB-4DBE-9CAC-140D2B34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1C8EA2-5507-4EC7-A4EA-DAC64DB2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08DAEC-14A9-446A-ABB4-2284FA56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5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99D2B9-2F0E-4D32-9388-D22E93EC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5F3641-B37E-4324-B487-15EC38A5B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527382-6ADD-485A-BED4-7E1A61537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BA4-66DD-4FC2-8844-75BCD53BCAD9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CDE97E-029B-4432-9559-698FCE936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21DD32-71D8-4B34-90C0-1BB551EA0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F6B0-298B-4923-90C4-91BDCD11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43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uolemigranti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ur.gov.it/web/guest/percorsi-di-studio-e-formazion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1">
            <a:extLst>
              <a:ext uri="{FF2B5EF4-FFF2-40B4-BE49-F238E27FC236}">
                <a16:creationId xmlns:a16="http://schemas.microsoft.com/office/drawing/2014/main" id="{FF5F308F-5EC5-44E5-B83C-D56B9C6279BB}"/>
              </a:ext>
            </a:extLst>
          </p:cNvPr>
          <p:cNvSpPr/>
          <p:nvPr/>
        </p:nvSpPr>
        <p:spPr>
          <a:xfrm>
            <a:off x="0" y="0"/>
            <a:ext cx="1062300" cy="68580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3;p1">
            <a:extLst>
              <a:ext uri="{FF2B5EF4-FFF2-40B4-BE49-F238E27FC236}">
                <a16:creationId xmlns:a16="http://schemas.microsoft.com/office/drawing/2014/main" id="{E0128FDC-A9E4-4E51-9F64-BD8D530EDD6D}"/>
              </a:ext>
            </a:extLst>
          </p:cNvPr>
          <p:cNvSpPr/>
          <p:nvPr/>
        </p:nvSpPr>
        <p:spPr>
          <a:xfrm rot="5400000">
            <a:off x="6096000" y="762000"/>
            <a:ext cx="1062300" cy="111297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55;p1">
            <a:extLst>
              <a:ext uri="{FF2B5EF4-FFF2-40B4-BE49-F238E27FC236}">
                <a16:creationId xmlns:a16="http://schemas.microsoft.com/office/drawing/2014/main" id="{C881911E-635B-4CD3-88DF-8D4E80281E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1305" y="6039728"/>
            <a:ext cx="1429495" cy="610453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54;p1">
            <a:extLst>
              <a:ext uri="{FF2B5EF4-FFF2-40B4-BE49-F238E27FC236}">
                <a16:creationId xmlns:a16="http://schemas.microsoft.com/office/drawing/2014/main" id="{DE0E4A74-E27E-40BF-A0EC-E59AC756D2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257" y="5990149"/>
            <a:ext cx="1429495" cy="739152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56;p1">
            <a:extLst>
              <a:ext uri="{FF2B5EF4-FFF2-40B4-BE49-F238E27FC236}">
                <a16:creationId xmlns:a16="http://schemas.microsoft.com/office/drawing/2014/main" id="{1514E007-E72E-4D8C-8667-7A7065D9726C}"/>
              </a:ext>
            </a:extLst>
          </p:cNvPr>
          <p:cNvSpPr txBox="1"/>
          <p:nvPr/>
        </p:nvSpPr>
        <p:spPr>
          <a:xfrm rot="-5400000">
            <a:off x="-1832074" y="3236682"/>
            <a:ext cx="4716600" cy="24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Questrial"/>
              <a:buNone/>
            </a:pPr>
            <a:r>
              <a:rPr lang="it-IT" sz="1000" b="1" i="1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IO CITTADINO. PERCORSI DI CITTADINANZA PER MIGRANTI</a:t>
            </a:r>
            <a:endParaRPr sz="1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BB9DFD-5423-4EF0-88C3-47CB743EBB43}"/>
              </a:ext>
            </a:extLst>
          </p:cNvPr>
          <p:cNvSpPr txBox="1"/>
          <p:nvPr/>
        </p:nvSpPr>
        <p:spPr>
          <a:xfrm>
            <a:off x="1819563" y="1099129"/>
            <a:ext cx="9023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spc="400" dirty="0">
                <a:solidFill>
                  <a:schemeClr val="accent6">
                    <a:lumMod val="75000"/>
                  </a:schemeClr>
                </a:solidFill>
              </a:rPr>
              <a:t>VADEMECUM</a:t>
            </a:r>
          </a:p>
          <a:p>
            <a:pPr algn="ctr"/>
            <a:r>
              <a:rPr lang="it-IT" sz="7200" spc="400" dirty="0">
                <a:solidFill>
                  <a:schemeClr val="accent6">
                    <a:lumMod val="75000"/>
                  </a:schemeClr>
                </a:solidFill>
              </a:rPr>
              <a:t>per</a:t>
            </a:r>
          </a:p>
          <a:p>
            <a:pPr algn="ctr"/>
            <a:r>
              <a:rPr lang="it-IT" sz="7200" spc="400" dirty="0">
                <a:solidFill>
                  <a:schemeClr val="accent6">
                    <a:lumMod val="75000"/>
                  </a:schemeClr>
                </a:solidFill>
              </a:rPr>
              <a:t>VIVERE IN ITALIA</a:t>
            </a:r>
          </a:p>
        </p:txBody>
      </p:sp>
    </p:spTree>
    <p:extLst>
      <p:ext uri="{BB962C8B-B14F-4D97-AF65-F5344CB8AC3E}">
        <p14:creationId xmlns:p14="http://schemas.microsoft.com/office/powerpoint/2010/main" val="43932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5329382" y="1073075"/>
            <a:ext cx="532254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F4A930-F0F6-4EBD-9FD6-5063BE45AF88}"/>
              </a:ext>
            </a:extLst>
          </p:cNvPr>
          <p:cNvSpPr txBox="1"/>
          <p:nvPr/>
        </p:nvSpPr>
        <p:spPr>
          <a:xfrm>
            <a:off x="5705764" y="514025"/>
            <a:ext cx="50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DIVENTARE MAMMA IN ITALIA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A5571C9-C6C9-466C-B599-FA5E88237A63}"/>
              </a:ext>
            </a:extLst>
          </p:cNvPr>
          <p:cNvSpPr txBox="1"/>
          <p:nvPr/>
        </p:nvSpPr>
        <p:spPr>
          <a:xfrm>
            <a:off x="9907571" y="3888502"/>
            <a:ext cx="242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endParaRPr lang="it-IT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08F0DE0-D479-4FAD-BF8A-E938907C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247" y="4299813"/>
            <a:ext cx="1977245" cy="1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03FA1F3A-1FAF-4C00-83A8-BC9B1C71C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43" y="524215"/>
            <a:ext cx="1614966" cy="20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EF7581-E8C8-4A8E-BEF1-A4B21A198911}"/>
              </a:ext>
            </a:extLst>
          </p:cNvPr>
          <p:cNvSpPr txBox="1"/>
          <p:nvPr/>
        </p:nvSpPr>
        <p:spPr>
          <a:xfrm>
            <a:off x="1590860" y="3249476"/>
            <a:ext cx="8862497" cy="270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In Italia,  visite e  cure per la gravidanza sono gratuite per tutte le donne (non si paga il ticket), con o senza il permesso di soggiorno.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Le cittadine regolari hanno diritto ALL’ASSEGNO DI MATERNITÀ concesso dai comuni.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Per le donne in gravidanza che lavorano è previsto IL "CONGEDO DI MATERNITÀ".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Secondo la legge italiana (Legge 194) si può interrompere in ogni caso la gravidanza entro 90 giorni 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 concepimento. Dopo 90 giorni, solo in caso di grave pericolo.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4D2D014-2A20-4FBB-8F59-A18057AC8485}"/>
              </a:ext>
            </a:extLst>
          </p:cNvPr>
          <p:cNvSpPr/>
          <p:nvPr/>
        </p:nvSpPr>
        <p:spPr>
          <a:xfrm>
            <a:off x="-1" y="0"/>
            <a:ext cx="1071119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1B9D70-8D29-45F6-818F-3930220CD4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69" y="459424"/>
            <a:ext cx="678737" cy="40798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BBCFA0-D31E-45D9-9C26-6E96C690AEA5}"/>
              </a:ext>
            </a:extLst>
          </p:cNvPr>
          <p:cNvSpPr txBox="1"/>
          <p:nvPr/>
        </p:nvSpPr>
        <p:spPr>
          <a:xfrm rot="16200000">
            <a:off x="-1832036" y="3236699"/>
            <a:ext cx="4716545" cy="24872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000" b="1" i="1" spc="2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CITTADINO. PERCORSI DI CITTADINANZA PER MIGRANTI</a:t>
            </a:r>
            <a:endParaRPr lang="it-IT" sz="1000" spc="2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4984EAC-C394-46E9-8114-CD53E49695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84" y="5974081"/>
            <a:ext cx="893679" cy="4522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6F7124-9D35-4B01-9498-8C91DCB6A956}"/>
              </a:ext>
            </a:extLst>
          </p:cNvPr>
          <p:cNvSpPr txBox="1"/>
          <p:nvPr/>
        </p:nvSpPr>
        <p:spPr>
          <a:xfrm>
            <a:off x="5800344" y="1274554"/>
            <a:ext cx="5165436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donna in stato di gravidanza presente in Italia anche in modo irregolare non può essere espulsa fino a 6 mesi dopo la  nascita del figlio.  </a:t>
            </a:r>
          </a:p>
        </p:txBody>
      </p:sp>
      <p:sp>
        <p:nvSpPr>
          <p:cNvPr id="17" name="Google Shape;61;p1">
            <a:extLst>
              <a:ext uri="{FF2B5EF4-FFF2-40B4-BE49-F238E27FC236}">
                <a16:creationId xmlns:a16="http://schemas.microsoft.com/office/drawing/2014/main" id="{AEB6EF47-EBF5-41B9-9490-BC6E3DF0A870}"/>
              </a:ext>
            </a:extLst>
          </p:cNvPr>
          <p:cNvSpPr txBox="1"/>
          <p:nvPr/>
        </p:nvSpPr>
        <p:spPr>
          <a:xfrm>
            <a:off x="5087464" y="1804847"/>
            <a:ext cx="6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476A547-00C0-4348-B5F0-E28620E7D67A}"/>
              </a:ext>
            </a:extLst>
          </p:cNvPr>
          <p:cNvSpPr txBox="1"/>
          <p:nvPr/>
        </p:nvSpPr>
        <p:spPr>
          <a:xfrm>
            <a:off x="5911226" y="2173441"/>
            <a:ext cx="5318148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donna in gravidanza viene rilasciato dalla Questura un permesso di soggiorno per CURE MEDICHE.</a:t>
            </a:r>
          </a:p>
        </p:txBody>
      </p:sp>
    </p:spTree>
    <p:extLst>
      <p:ext uri="{BB962C8B-B14F-4D97-AF65-F5344CB8AC3E}">
        <p14:creationId xmlns:p14="http://schemas.microsoft.com/office/powerpoint/2010/main" val="22625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5329382" y="1073075"/>
            <a:ext cx="532254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F4A930-F0F6-4EBD-9FD6-5063BE45AF88}"/>
              </a:ext>
            </a:extLst>
          </p:cNvPr>
          <p:cNvSpPr txBox="1"/>
          <p:nvPr/>
        </p:nvSpPr>
        <p:spPr>
          <a:xfrm>
            <a:off x="6022109" y="524215"/>
            <a:ext cx="50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DIVENTARE MAMMA IN ITALIA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A5571C9-C6C9-466C-B599-FA5E88237A63}"/>
              </a:ext>
            </a:extLst>
          </p:cNvPr>
          <p:cNvSpPr txBox="1"/>
          <p:nvPr/>
        </p:nvSpPr>
        <p:spPr>
          <a:xfrm>
            <a:off x="9907571" y="3888502"/>
            <a:ext cx="242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4D2D014-2A20-4FBB-8F59-A18057AC8485}"/>
              </a:ext>
            </a:extLst>
          </p:cNvPr>
          <p:cNvSpPr/>
          <p:nvPr/>
        </p:nvSpPr>
        <p:spPr>
          <a:xfrm>
            <a:off x="-1" y="0"/>
            <a:ext cx="1071119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9B82EA6-9FD9-4A16-A0B4-E77D372C10B4}"/>
              </a:ext>
            </a:extLst>
          </p:cNvPr>
          <p:cNvSpPr txBox="1"/>
          <p:nvPr/>
        </p:nvSpPr>
        <p:spPr>
          <a:xfrm>
            <a:off x="1472994" y="1073075"/>
            <a:ext cx="47982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Una donna incinta va in ospedale per: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1D51DAD-C334-4C0B-B088-0D8B7CB06777}"/>
              </a:ext>
            </a:extLst>
          </p:cNvPr>
          <p:cNvSpPr txBox="1"/>
          <p:nvPr/>
        </p:nvSpPr>
        <p:spPr>
          <a:xfrm>
            <a:off x="2069697" y="1933399"/>
            <a:ext cx="1913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Analisi del sangue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3EE2FFE7-ED7C-4511-A77D-F1DD2F90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14" y="1745250"/>
            <a:ext cx="1027386" cy="8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64A4959-01A6-478C-8E40-169EB4B2EB0D}"/>
              </a:ext>
            </a:extLst>
          </p:cNvPr>
          <p:cNvSpPr txBox="1"/>
          <p:nvPr/>
        </p:nvSpPr>
        <p:spPr>
          <a:xfrm>
            <a:off x="6847748" y="2044776"/>
            <a:ext cx="1954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Visita ginecologica</a:t>
            </a: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3760132A-93B3-4D0A-80A5-28AA365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30" y="1709668"/>
            <a:ext cx="1027386" cy="8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58179B5-604B-4B2F-AD21-A1A37A704455}"/>
              </a:ext>
            </a:extLst>
          </p:cNvPr>
          <p:cNvSpPr txBox="1"/>
          <p:nvPr/>
        </p:nvSpPr>
        <p:spPr>
          <a:xfrm>
            <a:off x="4703403" y="2964114"/>
            <a:ext cx="2637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Ecografia  </a:t>
            </a:r>
          </a:p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    per vedere come sta il bambino </a:t>
            </a:r>
          </a:p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    e sentire il battito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015B34C-4E1C-4E6E-BEB0-31EBF5810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2796740"/>
            <a:ext cx="1368433" cy="8652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1A9A5B8-ED9F-4401-B9BB-BD404083D9C9}"/>
              </a:ext>
            </a:extLst>
          </p:cNvPr>
          <p:cNvSpPr txBox="1"/>
          <p:nvPr/>
        </p:nvSpPr>
        <p:spPr>
          <a:xfrm>
            <a:off x="1577590" y="3661998"/>
            <a:ext cx="3938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Una donna incinta va in consultorio per: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DBA1538-1409-4495-8134-FCABC265F241}"/>
              </a:ext>
            </a:extLst>
          </p:cNvPr>
          <p:cNvSpPr txBox="1"/>
          <p:nvPr/>
        </p:nvSpPr>
        <p:spPr>
          <a:xfrm>
            <a:off x="1630028" y="4067495"/>
            <a:ext cx="99061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Un corso di accompagnamento alla nascita: incontri teorici, anche per i padri, e incontri pratici per le future mamme. Può avere informazioni su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09844C4-7FFD-4350-9BE8-93F003BEF4A5}"/>
              </a:ext>
            </a:extLst>
          </p:cNvPr>
          <p:cNvSpPr txBox="1"/>
          <p:nvPr/>
        </p:nvSpPr>
        <p:spPr>
          <a:xfrm>
            <a:off x="1423044" y="4861595"/>
            <a:ext cx="39063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4125" indent="-179388">
              <a:buFont typeface="Arial" panose="020B0604020202020204" pitchFamily="34" charset="0"/>
              <a:buChar char="•"/>
              <a:tabLst>
                <a:tab pos="1885950" algn="l"/>
              </a:tabLst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GRAVIDANZA, </a:t>
            </a:r>
          </a:p>
          <a:p>
            <a:pPr marL="1254125" indent="-179388">
              <a:buFont typeface="Arial" panose="020B0604020202020204" pitchFamily="34" charset="0"/>
              <a:buChar char="•"/>
              <a:tabLst>
                <a:tab pos="1885950" algn="l"/>
              </a:tabLst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ALLATTAMENTO, </a:t>
            </a:r>
          </a:p>
          <a:p>
            <a:pPr marL="1254125" indent="-179388">
              <a:buFont typeface="Arial" panose="020B0604020202020204" pitchFamily="34" charset="0"/>
              <a:buChar char="•"/>
              <a:tabLst>
                <a:tab pos="1885950" algn="l"/>
              </a:tabLst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IGIENE PERSONALE DEL BAMBINO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BCFB19B-E955-45DA-924B-882A83F7FCCE}"/>
              </a:ext>
            </a:extLst>
          </p:cNvPr>
          <p:cNvSpPr txBox="1"/>
          <p:nvPr/>
        </p:nvSpPr>
        <p:spPr>
          <a:xfrm>
            <a:off x="7039835" y="4916084"/>
            <a:ext cx="30609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4125" indent="-179388">
              <a:buFont typeface="Arial" panose="020B0604020202020204" pitchFamily="34" charset="0"/>
              <a:buChar char="•"/>
              <a:tabLst>
                <a:tab pos="1885950" algn="l"/>
              </a:tabLst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CURE PEDIATRICHE, </a:t>
            </a:r>
          </a:p>
          <a:p>
            <a:pPr marL="1254125" indent="-179388">
              <a:buFont typeface="Arial" panose="020B0604020202020204" pitchFamily="34" charset="0"/>
              <a:buChar char="•"/>
              <a:tabLst>
                <a:tab pos="1885950" algn="l"/>
              </a:tabLst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CONTRACCEZIONE, </a:t>
            </a:r>
          </a:p>
          <a:p>
            <a:pPr marL="1254125" indent="-179388">
              <a:buFont typeface="Arial" panose="020B0604020202020204" pitchFamily="34" charset="0"/>
              <a:buChar char="•"/>
              <a:tabLst>
                <a:tab pos="1885950" algn="l"/>
              </a:tabLst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LAVORO DI COPPIA</a:t>
            </a:r>
          </a:p>
          <a:p>
            <a:pPr marL="1254125" indent="-179388">
              <a:buFont typeface="Arial" panose="020B0604020202020204" pitchFamily="34" charset="0"/>
              <a:buChar char="•"/>
              <a:tabLst>
                <a:tab pos="1885950" algn="l"/>
              </a:tabLst>
            </a:pPr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0" y="0"/>
            <a:ext cx="1062446" cy="68580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384" y="5974081"/>
            <a:ext cx="893679" cy="452212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86869" y="459424"/>
            <a:ext cx="678737" cy="407988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5"/>
          <p:cNvSpPr txBox="1"/>
          <p:nvPr/>
        </p:nvSpPr>
        <p:spPr>
          <a:xfrm rot="-5400000">
            <a:off x="-1832036" y="3236699"/>
            <a:ext cx="4716545" cy="2487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i="1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IO CITTADINO. PERCORSI DI CITTADINANZA PER MIGRANTI</a:t>
            </a:r>
            <a:endParaRPr sz="10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42" name="Google Shape;142;p5"/>
          <p:cNvCxnSpPr>
            <a:cxnSpLocks/>
          </p:cNvCxnSpPr>
          <p:nvPr/>
        </p:nvCxnSpPr>
        <p:spPr>
          <a:xfrm>
            <a:off x="6973455" y="935961"/>
            <a:ext cx="3546499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7559" y="1039519"/>
            <a:ext cx="1358972" cy="70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1635471" y="1763707"/>
            <a:ext cx="30000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Avere una carta di credito</a:t>
            </a:r>
            <a:r>
              <a:rPr lang="it-IT" sz="1600" dirty="0">
                <a:solidFill>
                  <a:schemeClr val="dk1"/>
                </a:solidFill>
              </a:rPr>
              <a:t>: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288923" y="2104325"/>
            <a:ext cx="30411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indent="-330200">
              <a:lnSpc>
                <a:spcPct val="115000"/>
              </a:lnSpc>
              <a:buClr>
                <a:schemeClr val="dk1"/>
              </a:buClr>
              <a:buSzPts val="1600"/>
              <a:buChar char="-"/>
            </a:pPr>
            <a:r>
              <a:rPr lang="it-I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postepay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282506" y="2257404"/>
            <a:ext cx="30000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it-I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postepay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0023" y="1945052"/>
            <a:ext cx="1597128" cy="79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1635471" y="2915770"/>
            <a:ext cx="3000000" cy="98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9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 startAt="2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Aprire un conto corrente (c.c.) per: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it-IT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addebito stipendio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it-IT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pagare bollette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it-IT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pagare multe</a:t>
            </a:r>
            <a:r>
              <a:rPr lang="it-IT" sz="1600" dirty="0">
                <a:solidFill>
                  <a:schemeClr val="dk1"/>
                </a:solidFill>
              </a:rPr>
              <a:t>.     </a:t>
            </a:r>
            <a:endParaRPr dirty="0"/>
          </a:p>
        </p:txBody>
      </p:sp>
      <p:sp>
        <p:nvSpPr>
          <p:cNvPr id="149" name="Google Shape;149;p5"/>
          <p:cNvSpPr txBox="1"/>
          <p:nvPr/>
        </p:nvSpPr>
        <p:spPr>
          <a:xfrm>
            <a:off x="1664089" y="3693928"/>
            <a:ext cx="30000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indent="-330200">
              <a:lnSpc>
                <a:spcPct val="115000"/>
              </a:lnSpc>
              <a:buClr>
                <a:schemeClr val="dk1"/>
              </a:buClr>
              <a:buSzPts val="1600"/>
              <a:buChar char="-"/>
            </a:pPr>
            <a:r>
              <a:rPr lang="it-IT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pagare tasse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330200">
              <a:lnSpc>
                <a:spcPct val="115000"/>
              </a:lnSpc>
              <a:buClr>
                <a:schemeClr val="dk1"/>
              </a:buClr>
              <a:buSzPts val="1600"/>
              <a:buChar char="-"/>
            </a:pPr>
            <a:r>
              <a:rPr lang="it-IT" sz="11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iscrizione a scuola</a:t>
            </a:r>
            <a:endParaRPr sz="11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3151" y="3338020"/>
            <a:ext cx="1912849" cy="7782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1" name="Google Shape;151;p5"/>
          <p:cNvSpPr txBox="1"/>
          <p:nvPr/>
        </p:nvSpPr>
        <p:spPr>
          <a:xfrm>
            <a:off x="7336999" y="378373"/>
            <a:ext cx="342605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38761D"/>
                </a:solidFill>
              </a:rPr>
              <a:t>7. SPENDERE IN ITALIA</a:t>
            </a:r>
            <a:endParaRPr sz="2000" b="1" dirty="0">
              <a:solidFill>
                <a:srgbClr val="00FF00"/>
              </a:solidFill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1591391" y="1139560"/>
            <a:ext cx="4856277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PUOI FARE  ALLE POSTE</a:t>
            </a:r>
            <a:endParaRPr b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62;p6">
            <a:extLst>
              <a:ext uri="{FF2B5EF4-FFF2-40B4-BE49-F238E27FC236}">
                <a16:creationId xmlns:a16="http://schemas.microsoft.com/office/drawing/2014/main" id="{A6679F4C-8100-40B1-B585-15F47A950BFD}"/>
              </a:ext>
            </a:extLst>
          </p:cNvPr>
          <p:cNvSpPr txBox="1"/>
          <p:nvPr/>
        </p:nvSpPr>
        <p:spPr>
          <a:xfrm>
            <a:off x="1635471" y="4581175"/>
            <a:ext cx="2456873" cy="66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it-IT" sz="1600" dirty="0">
                <a:solidFill>
                  <a:schemeClr val="dk1"/>
                </a:solidFill>
              </a:rPr>
              <a:t>3.   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Spedire lettere e pacchi: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Costo lettere € 10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64;p6">
            <a:extLst>
              <a:ext uri="{FF2B5EF4-FFF2-40B4-BE49-F238E27FC236}">
                <a16:creationId xmlns:a16="http://schemas.microsoft.com/office/drawing/2014/main" id="{7479DF30-3710-48BE-B6A8-6912C70177F3}"/>
              </a:ext>
            </a:extLst>
          </p:cNvPr>
          <p:cNvSpPr txBox="1"/>
          <p:nvPr/>
        </p:nvSpPr>
        <p:spPr>
          <a:xfrm>
            <a:off x="1825633" y="5462397"/>
            <a:ext cx="2456873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-1936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   Costo pacchi da € 9 a € 25.    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oogle Shape;163;p6">
            <a:extLst>
              <a:ext uri="{FF2B5EF4-FFF2-40B4-BE49-F238E27FC236}">
                <a16:creationId xmlns:a16="http://schemas.microsoft.com/office/drawing/2014/main" id="{11C4973F-6E4C-4B57-9EB6-7483AB98938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2506" y="5380567"/>
            <a:ext cx="871385" cy="82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66;p6">
            <a:extLst>
              <a:ext uri="{FF2B5EF4-FFF2-40B4-BE49-F238E27FC236}">
                <a16:creationId xmlns:a16="http://schemas.microsoft.com/office/drawing/2014/main" id="{4CAB3231-9D0A-444A-930F-D02A273A1F8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73557" y="4826936"/>
            <a:ext cx="1381064" cy="3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65;p6">
            <a:extLst>
              <a:ext uri="{FF2B5EF4-FFF2-40B4-BE49-F238E27FC236}">
                <a16:creationId xmlns:a16="http://schemas.microsoft.com/office/drawing/2014/main" id="{95B2F94C-6EF7-45BF-B9FB-7F48A75C3117}"/>
              </a:ext>
            </a:extLst>
          </p:cNvPr>
          <p:cNvSpPr txBox="1"/>
          <p:nvPr/>
        </p:nvSpPr>
        <p:spPr>
          <a:xfrm>
            <a:off x="7705593" y="1873978"/>
            <a:ext cx="3386971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4. Ritirare il kit per la richiesta del permesso di soggiorno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2239AEB-2E0D-4DFD-82AA-1736EBD4FE06}"/>
              </a:ext>
            </a:extLst>
          </p:cNvPr>
          <p:cNvSpPr txBox="1"/>
          <p:nvPr/>
        </p:nvSpPr>
        <p:spPr>
          <a:xfrm>
            <a:off x="8019630" y="3802774"/>
            <a:ext cx="2418795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5. Spedire soldi  nel tuo Paese</a:t>
            </a:r>
            <a:b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ómo completar el kit del Permesso di Soggiorno ...">
            <a:extLst>
              <a:ext uri="{FF2B5EF4-FFF2-40B4-BE49-F238E27FC236}">
                <a16:creationId xmlns:a16="http://schemas.microsoft.com/office/drawing/2014/main" id="{D944DE4A-ABDF-4961-A4E7-3D8F8EAB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61" y="2580266"/>
            <a:ext cx="1204765" cy="6710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end Money to a Federal Inmate - PROBATION ...">
            <a:extLst>
              <a:ext uri="{FF2B5EF4-FFF2-40B4-BE49-F238E27FC236}">
                <a16:creationId xmlns:a16="http://schemas.microsoft.com/office/drawing/2014/main" id="{29F52BA1-8C7B-4CF4-964E-BC8C993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024" y="4173422"/>
            <a:ext cx="1156158" cy="7244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800A04C-FD9D-4C57-87A5-6927EF0F53A5}"/>
              </a:ext>
            </a:extLst>
          </p:cNvPr>
          <p:cNvSpPr/>
          <p:nvPr/>
        </p:nvSpPr>
        <p:spPr>
          <a:xfrm>
            <a:off x="0" y="0"/>
            <a:ext cx="1062446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476EB3-C73F-4917-859E-1FAC70FE2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84" y="5974081"/>
            <a:ext cx="893679" cy="4522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9564A5-5FDC-4776-B39D-FC48BB1D7F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69" y="459424"/>
            <a:ext cx="678737" cy="40798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CBEC4F-CC79-4892-8197-42C0E007559A}"/>
              </a:ext>
            </a:extLst>
          </p:cNvPr>
          <p:cNvSpPr txBox="1"/>
          <p:nvPr/>
        </p:nvSpPr>
        <p:spPr>
          <a:xfrm rot="16200000">
            <a:off x="-1832036" y="3236699"/>
            <a:ext cx="4716545" cy="24872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000" b="1" i="1" spc="2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CITTADINO. PERCORSI DI CITTADINANZA PER MIGRANTI</a:t>
            </a:r>
            <a:endParaRPr lang="it-IT" sz="1000" spc="2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4991314" y="754437"/>
            <a:ext cx="5875680" cy="3213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B2671E59-F0D4-9741-A63B-7524CE24703D}"/>
              </a:ext>
            </a:extLst>
          </p:cNvPr>
          <p:cNvSpPr/>
          <p:nvPr/>
        </p:nvSpPr>
        <p:spPr>
          <a:xfrm>
            <a:off x="5175315" y="378617"/>
            <a:ext cx="5759786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548135"/>
                </a:solidFill>
                <a:latin typeface="Arial"/>
                <a:cs typeface="Arial"/>
              </a:rPr>
              <a:t>8.  MUOVERSI NELLE CITTÀ D’ ITALIA</a:t>
            </a:r>
            <a:endParaRPr lang="it-GB" sz="2400" b="1" dirty="0">
              <a:solidFill>
                <a:srgbClr val="548135"/>
              </a:solidFill>
              <a:latin typeface="Arial"/>
              <a:cs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4D3C2AD-ECE1-9C48-BDA3-6FF6EC76FB23}"/>
              </a:ext>
            </a:extLst>
          </p:cNvPr>
          <p:cNvSpPr/>
          <p:nvPr/>
        </p:nvSpPr>
        <p:spPr>
          <a:xfrm>
            <a:off x="2308410" y="974620"/>
            <a:ext cx="2646878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RICONOSCI I SIMBOLI</a:t>
            </a:r>
            <a:endParaRPr lang="it-GB" b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AFF71CE-1E77-9743-A28B-18B1D25940D6}"/>
              </a:ext>
            </a:extLst>
          </p:cNvPr>
          <p:cNvSpPr/>
          <p:nvPr/>
        </p:nvSpPr>
        <p:spPr>
          <a:xfrm>
            <a:off x="2444786" y="2128670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Alimentari/supermercato</a:t>
            </a:r>
            <a:r>
              <a:rPr lang="it-GB" dirty="0"/>
              <a:t> </a:t>
            </a:r>
            <a:endParaRPr lang="en-GB" dirty="0"/>
          </a:p>
        </p:txBody>
      </p:sp>
      <p:pic>
        <p:nvPicPr>
          <p:cNvPr id="10" name="image10.png">
            <a:extLst>
              <a:ext uri="{FF2B5EF4-FFF2-40B4-BE49-F238E27FC236}">
                <a16:creationId xmlns:a16="http://schemas.microsoft.com/office/drawing/2014/main" id="{0AB32C8B-1774-E74E-A528-0065C50EDC2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281915" y="1679437"/>
            <a:ext cx="1062446" cy="819349"/>
          </a:xfrm>
          <a:prstGeom prst="rect">
            <a:avLst/>
          </a:prstGeom>
          <a:ln/>
        </p:spPr>
      </p:pic>
      <p:pic>
        <p:nvPicPr>
          <p:cNvPr id="11" name="image13.png">
            <a:extLst>
              <a:ext uri="{FF2B5EF4-FFF2-40B4-BE49-F238E27FC236}">
                <a16:creationId xmlns:a16="http://schemas.microsoft.com/office/drawing/2014/main" id="{701F607E-E6A2-7249-B07E-2F779D0E178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230902" y="2746324"/>
            <a:ext cx="1118930" cy="1230337"/>
          </a:xfrm>
          <a:prstGeom prst="rect">
            <a:avLst/>
          </a:prstGeom>
          <a:ln/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FB67B05-2DED-9E48-98AA-1A7714F0ECF6}"/>
              </a:ext>
            </a:extLst>
          </p:cNvPr>
          <p:cNvSpPr/>
          <p:nvPr/>
        </p:nvSpPr>
        <p:spPr>
          <a:xfrm>
            <a:off x="2439687" y="3159029"/>
            <a:ext cx="327258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16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Farmacia</a:t>
            </a:r>
          </a:p>
        </p:txBody>
      </p:sp>
      <p:pic>
        <p:nvPicPr>
          <p:cNvPr id="13" name="image11.jpg">
            <a:extLst>
              <a:ext uri="{FF2B5EF4-FFF2-40B4-BE49-F238E27FC236}">
                <a16:creationId xmlns:a16="http://schemas.microsoft.com/office/drawing/2014/main" id="{F9D0F32C-4C1D-854C-A38E-7F7ABF948F0A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120697" y="2620868"/>
            <a:ext cx="741661" cy="808131"/>
          </a:xfrm>
          <a:prstGeom prst="rect">
            <a:avLst/>
          </a:prstGeom>
          <a:ln/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89FACFC-6251-1744-A16A-A5580DC41FEF}"/>
              </a:ext>
            </a:extLst>
          </p:cNvPr>
          <p:cNvSpPr/>
          <p:nvPr/>
        </p:nvSpPr>
        <p:spPr>
          <a:xfrm>
            <a:off x="7057130" y="2822140"/>
            <a:ext cx="4002559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16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Tabacchi</a:t>
            </a:r>
          </a:p>
        </p:txBody>
      </p:sp>
      <p:pic>
        <p:nvPicPr>
          <p:cNvPr id="16" name="image2.png">
            <a:extLst>
              <a:ext uri="{FF2B5EF4-FFF2-40B4-BE49-F238E27FC236}">
                <a16:creationId xmlns:a16="http://schemas.microsoft.com/office/drawing/2014/main" id="{D550FB5C-B5E8-9B42-9A96-A2EE812C652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096001" y="1292332"/>
            <a:ext cx="741661" cy="1044690"/>
          </a:xfrm>
          <a:prstGeom prst="rect">
            <a:avLst/>
          </a:prstGeom>
          <a:ln/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2FEF4FD2-7031-6F48-9C0C-7CF10A404031}"/>
              </a:ext>
            </a:extLst>
          </p:cNvPr>
          <p:cNvSpPr/>
          <p:nvPr/>
        </p:nvSpPr>
        <p:spPr>
          <a:xfrm>
            <a:off x="7057130" y="2022082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Fermata dell’autobus</a:t>
            </a:r>
            <a:endParaRPr lang="it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9.jpg">
            <a:extLst>
              <a:ext uri="{FF2B5EF4-FFF2-40B4-BE49-F238E27FC236}">
                <a16:creationId xmlns:a16="http://schemas.microsoft.com/office/drawing/2014/main" id="{9A604415-66C1-F64B-A4B6-938D424BD858}"/>
              </a:ext>
            </a:extLst>
          </p:cNvPr>
          <p:cNvPicPr/>
          <p:nvPr/>
        </p:nvPicPr>
        <p:blipFill rotWithShape="1">
          <a:blip r:embed="rId8"/>
          <a:srcRect l="44471"/>
          <a:stretch/>
        </p:blipFill>
        <p:spPr>
          <a:xfrm>
            <a:off x="1210155" y="5308113"/>
            <a:ext cx="1175416" cy="1021727"/>
          </a:xfrm>
          <a:prstGeom prst="rect">
            <a:avLst/>
          </a:prstGeom>
          <a:ln/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5FDB01C0-50BB-0D4D-AB87-C6BF3B6D856E}"/>
              </a:ext>
            </a:extLst>
          </p:cNvPr>
          <p:cNvSpPr/>
          <p:nvPr/>
        </p:nvSpPr>
        <p:spPr>
          <a:xfrm>
            <a:off x="2463214" y="5570801"/>
            <a:ext cx="1016625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16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Municipio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9406A8F-1276-674D-9581-C1407E0F4AE6}"/>
              </a:ext>
            </a:extLst>
          </p:cNvPr>
          <p:cNvSpPr/>
          <p:nvPr/>
        </p:nvSpPr>
        <p:spPr>
          <a:xfrm>
            <a:off x="2415124" y="4438886"/>
            <a:ext cx="106471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Ospedale</a:t>
            </a:r>
            <a:endParaRPr lang="it-GB" sz="1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1.png">
            <a:extLst>
              <a:ext uri="{FF2B5EF4-FFF2-40B4-BE49-F238E27FC236}">
                <a16:creationId xmlns:a16="http://schemas.microsoft.com/office/drawing/2014/main" id="{B3BFEC47-7E2D-A245-9941-B08E5ECCE01E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183061" y="4224199"/>
            <a:ext cx="1118930" cy="904212"/>
          </a:xfrm>
          <a:prstGeom prst="rect">
            <a:avLst/>
          </a:prstGeom>
          <a:ln/>
        </p:spPr>
      </p:pic>
      <p:pic>
        <p:nvPicPr>
          <p:cNvPr id="22" name="image7.png">
            <a:extLst>
              <a:ext uri="{FF2B5EF4-FFF2-40B4-BE49-F238E27FC236}">
                <a16:creationId xmlns:a16="http://schemas.microsoft.com/office/drawing/2014/main" id="{3BA16E7D-9251-0049-A3A4-2ED458FF7141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6154428" y="3976661"/>
            <a:ext cx="741662" cy="808131"/>
          </a:xfrm>
          <a:prstGeom prst="rect">
            <a:avLst/>
          </a:prstGeom>
          <a:ln/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34AAEA0C-5A48-504A-81BB-94BE83CC0B6E}"/>
              </a:ext>
            </a:extLst>
          </p:cNvPr>
          <p:cNvSpPr/>
          <p:nvPr/>
        </p:nvSpPr>
        <p:spPr>
          <a:xfrm>
            <a:off x="7284435" y="4238709"/>
            <a:ext cx="187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Stazione</a:t>
            </a:r>
            <a:r>
              <a:rPr lang="it-GB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dei treni </a:t>
            </a:r>
            <a:endParaRPr lang="en-GB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8F6D74A-A4FD-9540-A41C-28A7C8414AA2}"/>
              </a:ext>
            </a:extLst>
          </p:cNvPr>
          <p:cNvSpPr/>
          <p:nvPr/>
        </p:nvSpPr>
        <p:spPr>
          <a:xfrm>
            <a:off x="7929154" y="5100541"/>
            <a:ext cx="3196870" cy="46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>
              <a:lnSpc>
                <a:spcPct val="115000"/>
              </a:lnSpc>
              <a:buClr>
                <a:schemeClr val="dk1"/>
              </a:buClr>
              <a:buSzPts val="1600"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ricorda di comprare il biglietto e convalidarlo prima del viaggio!</a:t>
            </a:r>
            <a:endParaRPr lang="it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6.jpg">
            <a:extLst>
              <a:ext uri="{FF2B5EF4-FFF2-40B4-BE49-F238E27FC236}">
                <a16:creationId xmlns:a16="http://schemas.microsoft.com/office/drawing/2014/main" id="{63172E01-2847-2B43-9C4B-60785A5F93B8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7653910" y="5074017"/>
            <a:ext cx="717648" cy="545487"/>
          </a:xfrm>
          <a:prstGeom prst="rect">
            <a:avLst/>
          </a:prstGeom>
          <a:ln/>
        </p:spPr>
      </p:pic>
      <p:sp>
        <p:nvSpPr>
          <p:cNvPr id="27" name="Google Shape;61;p1">
            <a:extLst>
              <a:ext uri="{FF2B5EF4-FFF2-40B4-BE49-F238E27FC236}">
                <a16:creationId xmlns:a16="http://schemas.microsoft.com/office/drawing/2014/main" id="{FB70372C-569A-428E-B127-FC3B4AA9B8A9}"/>
              </a:ext>
            </a:extLst>
          </p:cNvPr>
          <p:cNvSpPr txBox="1"/>
          <p:nvPr/>
        </p:nvSpPr>
        <p:spPr>
          <a:xfrm>
            <a:off x="7119190" y="5104114"/>
            <a:ext cx="6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24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C064D1C2-E851-4830-94BE-BCB42F8D9A38}"/>
              </a:ext>
            </a:extLst>
          </p:cNvPr>
          <p:cNvGrpSpPr/>
          <p:nvPr/>
        </p:nvGrpSpPr>
        <p:grpSpPr>
          <a:xfrm>
            <a:off x="3333833" y="1329017"/>
            <a:ext cx="5072098" cy="3929090"/>
            <a:chOff x="2428860" y="1357298"/>
            <a:chExt cx="5072098" cy="3929090"/>
          </a:xfrm>
        </p:grpSpPr>
        <p:pic>
          <p:nvPicPr>
            <p:cNvPr id="3" name="Immagine 2" descr="D:\MARIA\ASSOCIAZIONE\attività 2011\materiali documentazioni\rete.jpg">
              <a:extLst>
                <a:ext uri="{FF2B5EF4-FFF2-40B4-BE49-F238E27FC236}">
                  <a16:creationId xmlns:a16="http://schemas.microsoft.com/office/drawing/2014/main" id="{711F76AD-BA29-4FCA-9B6F-491D3B37E48A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357298"/>
              <a:ext cx="5072098" cy="392909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7F3EA01-FD33-4EF1-94F3-D0F0C316F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3786188"/>
              <a:ext cx="357188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27CE884B-FE83-467F-A064-D9B7D149D87E}"/>
              </a:ext>
            </a:extLst>
          </p:cNvPr>
          <p:cNvSpPr/>
          <p:nvPr/>
        </p:nvSpPr>
        <p:spPr>
          <a:xfrm>
            <a:off x="0" y="0"/>
            <a:ext cx="1062446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7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0" y="0"/>
            <a:ext cx="1062300" cy="68580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84384" y="5974081"/>
            <a:ext cx="893679" cy="452212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86869" y="459424"/>
            <a:ext cx="678737" cy="407988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" name="Google Shape;56;p1"/>
          <p:cNvSpPr txBox="1"/>
          <p:nvPr/>
        </p:nvSpPr>
        <p:spPr>
          <a:xfrm rot="-5400000">
            <a:off x="-1832074" y="3236682"/>
            <a:ext cx="4716600" cy="24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Questrial"/>
              <a:buNone/>
            </a:pPr>
            <a:r>
              <a:rPr lang="it-IT" sz="1000" b="1" i="1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IO CITTADINO. PERCORSI DI CITTADINANZA PER MIGRANTI</a:t>
            </a:r>
            <a:endParaRPr sz="1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136571" y="477181"/>
            <a:ext cx="6670800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906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1. COMUNICARE</a:t>
            </a:r>
            <a:r>
              <a:rPr lang="it-IT" sz="1800" b="1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b="1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IN ITALIA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576252" y="1229209"/>
            <a:ext cx="376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100"/>
              <a:buFont typeface="Quattrocento Sans"/>
              <a:buNone/>
            </a:pPr>
            <a:r>
              <a:rPr lang="it-IT" sz="1100" b="1" i="0" u="none" strike="noStrike" cap="none" dirty="0">
                <a:solidFill>
                  <a:srgbClr val="54813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PUOI IMPARARE L’ITALIANO GRATUITAMENTE</a:t>
            </a:r>
            <a:endParaRPr sz="1100" b="0" i="0" u="none" strike="noStrike" cap="none" dirty="0">
              <a:solidFill>
                <a:srgbClr val="54813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9" name="Google Shape;59;p1"/>
          <p:cNvCxnSpPr/>
          <p:nvPr/>
        </p:nvCxnSpPr>
        <p:spPr>
          <a:xfrm>
            <a:off x="5338354" y="935961"/>
            <a:ext cx="518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1"/>
          <p:cNvSpPr txBox="1"/>
          <p:nvPr/>
        </p:nvSpPr>
        <p:spPr>
          <a:xfrm>
            <a:off x="2325189" y="1599167"/>
            <a:ext cx="84822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35941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200"/>
              <a:buFont typeface="Calibri"/>
              <a:buAutoNum type="arabicPeriod"/>
            </a:pPr>
            <a:r>
              <a:rPr lang="it-IT" sz="1200" b="1" i="0" u="sng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ISCRIVENDOTI AL </a:t>
            </a:r>
            <a:r>
              <a:rPr lang="it-IT" sz="1300" b="1" i="0" u="sng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CPIA,</a:t>
            </a:r>
            <a:r>
              <a:rPr lang="it-IT" sz="1300" b="0" i="0" u="none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scuola pubblica per adulti (cerca sulla Mappa la sede più vicina).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35941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it-IT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frequenza ad un corso </a:t>
            </a:r>
            <a:r>
              <a:rPr lang="it-IT" sz="11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di livello A2 ti fa ottenere un attestato valido per il Permesso di soggiorno; 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35941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it-IT" sz="11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Al CPIA puoi studiare e ottenere un Diploma di III Media. </a:t>
            </a: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2969452" y="1953914"/>
            <a:ext cx="6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2357937" y="3289726"/>
            <a:ext cx="9030900" cy="1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35941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200"/>
              <a:buFont typeface="Arial"/>
              <a:buAutoNum type="arabicPeriod" startAt="2"/>
            </a:pPr>
            <a:r>
              <a:rPr lang="it-IT" sz="1200" b="1" i="0" u="sng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 FREQUENTANDO LE  SCUOLE DI ITALIANO DELLE ASSOCIAZIONI</a:t>
            </a: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5941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(per il Lazio v. </a:t>
            </a:r>
            <a:r>
              <a:rPr lang="it-IT" sz="11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www.scuolemigranti.it</a:t>
            </a: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anche la Caritas o gli Sportelli per stranieri possono indicarti la scuola più vicina).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41437" marR="359410" lvl="1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Trovi accoglienza, flessibilità, disponibilità alla cura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41437" marR="35941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Puoi ottenere attestati di frequenza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41437" marR="35941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Puoi essere guidato ad affrontare gli esami di certificazione delle competenze raggiunte, con certificati riconosciuti in Italia e in Europa.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2969452" y="3919876"/>
            <a:ext cx="4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2325189" y="4663211"/>
            <a:ext cx="8717400" cy="10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5941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200"/>
              <a:buFont typeface="Arial"/>
              <a:buNone/>
            </a:pPr>
            <a:endParaRPr lang="it-IT" sz="1200" b="1" i="0" u="none" strike="noStrike" cap="none" dirty="0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5941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200"/>
              <a:buFont typeface="Arial"/>
              <a:buNone/>
            </a:pPr>
            <a:endParaRPr lang="it-IT" sz="1200" b="1" dirty="0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5941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200"/>
              <a:buFont typeface="Arial"/>
              <a:buNone/>
            </a:pPr>
            <a:endParaRPr lang="it-IT" sz="1200" b="1" i="0" u="none" strike="noStrike" cap="none" dirty="0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35941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200"/>
              <a:buFont typeface="Arial"/>
              <a:buAutoNum type="arabicPeriod" startAt="3"/>
            </a:pPr>
            <a:r>
              <a:rPr lang="it-IT" sz="1200" b="1" i="0" u="sng" strike="noStrike" cap="none" dirty="0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DA SOLO CERCANDO SITI ONLINE </a:t>
            </a: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 hai già una buona scolarizzazione e sai muoverti in Internet).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35941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3688071" y="5628791"/>
            <a:ext cx="68319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5941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documentare le competenze dovrai poi iscriverti agli esami o, per il livello A2, al test presso i commissariati. Nel Lazio offrono assistenza per inoltrare la domanda: I CAF, i Patronati e le Associazioni di Volontariato. 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2969452" y="5761436"/>
            <a:ext cx="4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800A04C-FD9D-4C57-87A5-6927EF0F53A5}"/>
              </a:ext>
            </a:extLst>
          </p:cNvPr>
          <p:cNvSpPr/>
          <p:nvPr/>
        </p:nvSpPr>
        <p:spPr>
          <a:xfrm>
            <a:off x="0" y="0"/>
            <a:ext cx="1062446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476EB3-C73F-4917-859E-1FAC70FE2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84" y="5974081"/>
            <a:ext cx="893679" cy="4522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9564A5-5FDC-4776-B39D-FC48BB1D7F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69" y="459424"/>
            <a:ext cx="678737" cy="40798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CBEC4F-CC79-4892-8197-42C0E007559A}"/>
              </a:ext>
            </a:extLst>
          </p:cNvPr>
          <p:cNvSpPr txBox="1"/>
          <p:nvPr/>
        </p:nvSpPr>
        <p:spPr>
          <a:xfrm rot="16200000">
            <a:off x="-1832036" y="3236699"/>
            <a:ext cx="4716545" cy="24872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000" b="1" i="1" spc="2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CITTADINO. PERCORSI DI CITTADINANZA PER MIGRANTI</a:t>
            </a:r>
            <a:endParaRPr lang="it-IT" sz="1000" spc="2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 flipV="1">
            <a:off x="2795451" y="772398"/>
            <a:ext cx="8186057" cy="6510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681A909-DFB9-4B8A-9333-9FACCE99D363}"/>
              </a:ext>
            </a:extLst>
          </p:cNvPr>
          <p:cNvSpPr txBox="1"/>
          <p:nvPr/>
        </p:nvSpPr>
        <p:spPr>
          <a:xfrm>
            <a:off x="2682240" y="324049"/>
            <a:ext cx="9417396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">
              <a:lnSpc>
                <a:spcPct val="115000"/>
              </a:lnSpc>
            </a:pPr>
            <a:r>
              <a:rPr lang="it-IT" sz="2400" b="1" spc="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2.DOCUMENTI PER VIVERE IN ITALIA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91479BB-5A92-4203-AB7F-8EBAAD98E18C}"/>
              </a:ext>
            </a:extLst>
          </p:cNvPr>
          <p:cNvSpPr txBox="1"/>
          <p:nvPr/>
        </p:nvSpPr>
        <p:spPr>
          <a:xfrm>
            <a:off x="1464321" y="1145524"/>
            <a:ext cx="2760617" cy="28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">
              <a:lnSpc>
                <a:spcPct val="115000"/>
              </a:lnSpc>
            </a:pPr>
            <a:r>
              <a:rPr lang="it-IT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egoe Print" panose="02000600000000000000" pitchFamily="2" charset="0"/>
                <a:ea typeface="Arial" panose="020B0604020202020204" pitchFamily="34" charset="0"/>
              </a:rPr>
              <a:t>RICHIEDI ALL’ UFFICIO ANAGRAFE </a:t>
            </a:r>
            <a:endParaRPr lang="it-IT" sz="1100" dirty="0">
              <a:solidFill>
                <a:schemeClr val="accent6">
                  <a:lumMod val="75000"/>
                </a:schemeClr>
              </a:solidFill>
              <a:effectLst/>
              <a:latin typeface="Segoe Print" panose="02000600000000000000" pitchFamily="2" charset="0"/>
              <a:ea typeface="Arial" panose="020B0604020202020204" pitchFamily="34" charset="0"/>
            </a:endParaRPr>
          </a:p>
        </p:txBody>
      </p:sp>
      <p:pic>
        <p:nvPicPr>
          <p:cNvPr id="24" name="image7.png">
            <a:extLst>
              <a:ext uri="{FF2B5EF4-FFF2-40B4-BE49-F238E27FC236}">
                <a16:creationId xmlns:a16="http://schemas.microsoft.com/office/drawing/2014/main" id="{82CCF200-E1E8-40AD-B96B-F712A3E5E18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626813" y="1145524"/>
            <a:ext cx="1403531" cy="838200"/>
          </a:xfrm>
          <a:prstGeom prst="rect">
            <a:avLst/>
          </a:prstGeom>
          <a:ln/>
        </p:spPr>
      </p:pic>
      <p:pic>
        <p:nvPicPr>
          <p:cNvPr id="26" name="image1.png">
            <a:extLst>
              <a:ext uri="{FF2B5EF4-FFF2-40B4-BE49-F238E27FC236}">
                <a16:creationId xmlns:a16="http://schemas.microsoft.com/office/drawing/2014/main" id="{6AF71B43-0FE9-4F2E-87C9-EE17A07D8BA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161658" y="1145524"/>
            <a:ext cx="1283426" cy="857250"/>
          </a:xfrm>
          <a:prstGeom prst="rect">
            <a:avLst/>
          </a:prstGeom>
          <a:ln/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5A928B8-896F-437C-95E4-1CB5F4F17630}"/>
              </a:ext>
            </a:extLst>
          </p:cNvPr>
          <p:cNvSpPr txBox="1"/>
          <p:nvPr/>
        </p:nvSpPr>
        <p:spPr>
          <a:xfrm>
            <a:off x="2277290" y="2002774"/>
            <a:ext cx="2847704" cy="104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255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it-IT" sz="1100" b="1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certificato di nascita </a:t>
            </a:r>
            <a:endParaRPr lang="it-IT" sz="11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certificato di matrimonio </a:t>
            </a:r>
            <a:endParaRPr lang="it-IT" sz="11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certificato di cittadinanza </a:t>
            </a:r>
            <a:endParaRPr lang="it-IT" sz="11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certificato di morte </a:t>
            </a:r>
            <a:endParaRPr lang="it-IT" sz="11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certificato di residenza </a:t>
            </a:r>
            <a:endParaRPr lang="it-IT" sz="11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DFE477F-DF01-4312-8528-32F5411A1EA9}"/>
              </a:ext>
            </a:extLst>
          </p:cNvPr>
          <p:cNvSpPr txBox="1"/>
          <p:nvPr/>
        </p:nvSpPr>
        <p:spPr>
          <a:xfrm>
            <a:off x="1976846" y="3611404"/>
            <a:ext cx="6096000" cy="1211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15000"/>
              </a:lnSpc>
              <a:spcBef>
                <a:spcPts val="580"/>
              </a:spcBef>
              <a:spcAft>
                <a:spcPts val="0"/>
              </a:spcAft>
            </a:pPr>
            <a:r>
              <a:rPr lang="it-IT" sz="1200" b="1" u="sng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fare la domanda devi essere in possesso di: </a:t>
            </a:r>
          </a:p>
          <a:p>
            <a:pPr marL="615950" indent="-171450">
              <a:spcBef>
                <a:spcPts val="5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permesso di soggiorno di validità superiore a 3 mesi; </a:t>
            </a:r>
          </a:p>
          <a:p>
            <a:pPr marL="6159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passaporto in corso di validità o documento equipollente; </a:t>
            </a:r>
          </a:p>
          <a:p>
            <a:pPr marL="6159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Codice fiscale; </a:t>
            </a:r>
          </a:p>
          <a:p>
            <a:pPr marL="12065">
              <a:lnSpc>
                <a:spcPct val="115000"/>
              </a:lnSpc>
              <a:spcBef>
                <a:spcPts val="580"/>
              </a:spcBef>
              <a:spcAft>
                <a:spcPts val="0"/>
              </a:spcAft>
            </a:pPr>
            <a:endParaRPr lang="it-IT" sz="1200" b="1" u="sng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2C68440-831A-4EF8-8AF4-997A5D977C4E}"/>
              </a:ext>
            </a:extLst>
          </p:cNvPr>
          <p:cNvSpPr txBox="1"/>
          <p:nvPr/>
        </p:nvSpPr>
        <p:spPr>
          <a:xfrm>
            <a:off x="6287588" y="2002774"/>
            <a:ext cx="4093029" cy="104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Il certificato di stato di famiglia 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Il  documento di identità per minori di 15 anni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 la carta di identità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 Il cambio di residenza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 Il cambio di abitazione all'interno del Comune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CA691C3-9A47-4CE7-87F8-E9342F275AD4}"/>
              </a:ext>
            </a:extLst>
          </p:cNvPr>
          <p:cNvSpPr txBox="1"/>
          <p:nvPr/>
        </p:nvSpPr>
        <p:spPr>
          <a:xfrm>
            <a:off x="1976846" y="4614285"/>
            <a:ext cx="3431177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555"/>
              </a:spcBef>
            </a:pPr>
            <a:r>
              <a:rPr lang="it-IT" sz="1200" b="1" u="sng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cambiare residenza devi presentare: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0A1DF96-E561-4540-A1E2-E1BBB5ED77B8}"/>
              </a:ext>
            </a:extLst>
          </p:cNvPr>
          <p:cNvSpPr txBox="1"/>
          <p:nvPr/>
        </p:nvSpPr>
        <p:spPr>
          <a:xfrm>
            <a:off x="2420983" y="5008993"/>
            <a:ext cx="4659086" cy="45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15000"/>
              </a:lnSpc>
              <a:spcBef>
                <a:spcPts val="25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Un tuo documento di identità personale in corso di validità;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</a:rPr>
              <a:t>il permesso di soggiorno o la ricevuta della domanda di rinnovo</a:t>
            </a:r>
          </a:p>
        </p:txBody>
      </p:sp>
    </p:spTree>
    <p:extLst>
      <p:ext uri="{BB962C8B-B14F-4D97-AF65-F5344CB8AC3E}">
        <p14:creationId xmlns:p14="http://schemas.microsoft.com/office/powerpoint/2010/main" val="398350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800A04C-FD9D-4C57-87A5-6927EF0F53A5}"/>
              </a:ext>
            </a:extLst>
          </p:cNvPr>
          <p:cNvSpPr/>
          <p:nvPr/>
        </p:nvSpPr>
        <p:spPr>
          <a:xfrm>
            <a:off x="0" y="0"/>
            <a:ext cx="1062446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476EB3-C73F-4917-859E-1FAC70FE2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84" y="5974081"/>
            <a:ext cx="893679" cy="4522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9564A5-5FDC-4776-B39D-FC48BB1D7F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69" y="459424"/>
            <a:ext cx="678737" cy="40798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CBEC4F-CC79-4892-8197-42C0E007559A}"/>
              </a:ext>
            </a:extLst>
          </p:cNvPr>
          <p:cNvSpPr txBox="1"/>
          <p:nvPr/>
        </p:nvSpPr>
        <p:spPr>
          <a:xfrm rot="16200000">
            <a:off x="-1832036" y="3236699"/>
            <a:ext cx="4716545" cy="24872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000" b="1" i="1" spc="2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CITTADINO. PERCORSI DI CITTADINANZA PER MIGRANTI</a:t>
            </a:r>
            <a:endParaRPr lang="it-IT" sz="1000" spc="2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5338354" y="935961"/>
            <a:ext cx="5181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C2DB56C-4DF4-CB40-8F4A-7B8183DF5EA7}"/>
              </a:ext>
            </a:extLst>
          </p:cNvPr>
          <p:cNvSpPr/>
          <p:nvPr/>
        </p:nvSpPr>
        <p:spPr>
          <a:xfrm>
            <a:off x="5704828" y="390587"/>
            <a:ext cx="4448655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90600" algn="ctr">
              <a:lnSpc>
                <a:spcPct val="107000"/>
              </a:lnSpc>
              <a:buClr>
                <a:srgbClr val="548135"/>
              </a:buClr>
              <a:buSzPts val="2400"/>
            </a:pPr>
            <a:r>
              <a:rPr lang="it-IT" sz="2400" b="1" dirty="0">
                <a:solidFill>
                  <a:srgbClr val="548135"/>
                </a:solidFill>
                <a:latin typeface="Arial"/>
                <a:cs typeface="Arial"/>
              </a:rPr>
              <a:t>3. ABITARE IN ITALIA </a:t>
            </a:r>
            <a:endParaRPr lang="it-GB" sz="2400" b="1" dirty="0">
              <a:solidFill>
                <a:srgbClr val="548135"/>
              </a:solidFill>
              <a:latin typeface="Arial"/>
              <a:cs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8B487AF-5C48-B648-9530-F64AE6995F41}"/>
              </a:ext>
            </a:extLst>
          </p:cNvPr>
          <p:cNvSpPr/>
          <p:nvPr/>
        </p:nvSpPr>
        <p:spPr>
          <a:xfrm>
            <a:off x="1301028" y="1811192"/>
            <a:ext cx="6096000" cy="712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   Centri collettivi Caritas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it-IT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    Se sei un Richiedente Asilo, all’organizzazione </a:t>
            </a:r>
            <a:r>
              <a:rPr lang="it-IT" sz="1100" b="1" dirty="0" err="1">
                <a:solidFill>
                  <a:schemeClr val="dk1"/>
                </a:solidFill>
                <a:latin typeface="Arial"/>
                <a:cs typeface="Arial"/>
              </a:rPr>
              <a:t>Refugees</a:t>
            </a: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 Welcome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F0DC248D-0C95-1346-B257-8D2C7C93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191" y="1710891"/>
            <a:ext cx="1062447" cy="444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EF5260E-C185-AD40-983F-0335A3C576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93"/>
          <a:stretch/>
        </p:blipFill>
        <p:spPr>
          <a:xfrm>
            <a:off x="6483363" y="1971381"/>
            <a:ext cx="513736" cy="564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magine 13" descr="Immagine che contiene interni, pavimento, cucina, parete&#10;&#10;Descrizione generata automaticamente">
            <a:extLst>
              <a:ext uri="{FF2B5EF4-FFF2-40B4-BE49-F238E27FC236}">
                <a16:creationId xmlns:a16="http://schemas.microsoft.com/office/drawing/2014/main" id="{17EFDEDE-37EF-9548-ABCE-6EDD6C646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605" y="3255962"/>
            <a:ext cx="703923" cy="486625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B506862F-4A88-ED40-8CD9-C37C03ECA37D}"/>
              </a:ext>
            </a:extLst>
          </p:cNvPr>
          <p:cNvSpPr/>
          <p:nvPr/>
        </p:nvSpPr>
        <p:spPr>
          <a:xfrm>
            <a:off x="1476060" y="4397279"/>
            <a:ext cx="93579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548135"/>
                </a:solidFill>
                <a:latin typeface="Quattrocento Sans"/>
              </a:rPr>
              <a:t>DOVE CERCARE: </a:t>
            </a:r>
          </a:p>
          <a:p>
            <a:pPr marL="268288" lvl="8" indent="-268288" fontAlgn="base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associazioni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chemeClr val="dk1"/>
                </a:solidFill>
                <a:latin typeface="Arial"/>
                <a:cs typeface="Arial"/>
              </a:rPr>
              <a:t>locali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8288" lvl="1" indent="-268288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0000"/>
                </a:solidFill>
                <a:latin typeface="Arial" panose="020B0604020202020204" pitchFamily="34" charset="0"/>
              </a:rPr>
              <a:t>Internet (gruppi Facebook      marketplace, immobiliare.it,                                 idealista.it, subito.it, casa.it</a:t>
            </a:r>
          </a:p>
          <a:p>
            <a:pPr marL="268288" lvl="1" indent="-268288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Agenzie immobiliari</a:t>
            </a:r>
          </a:p>
        </p:txBody>
      </p:sp>
      <p:pic>
        <p:nvPicPr>
          <p:cNvPr id="26" name="Immagine 2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1675F1A-D5D0-E447-B7A3-E3C74EFC3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4556" y="5437678"/>
            <a:ext cx="202439" cy="28165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9137CB3-ADEB-5B4A-885F-B4B45BD24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2109" y="5413292"/>
            <a:ext cx="1303652" cy="288513"/>
          </a:xfrm>
          <a:prstGeom prst="rect">
            <a:avLst/>
          </a:prstGeom>
        </p:spPr>
      </p:pic>
      <p:pic>
        <p:nvPicPr>
          <p:cNvPr id="1026" name="Picture 2" descr="Home - Insieme Immigrati Italia">
            <a:extLst>
              <a:ext uri="{FF2B5EF4-FFF2-40B4-BE49-F238E27FC236}">
                <a16:creationId xmlns:a16="http://schemas.microsoft.com/office/drawing/2014/main" id="{38D55DF3-D18C-CC40-8EE8-9586628C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54" y="4724892"/>
            <a:ext cx="363824" cy="4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magine 29" descr="Immagine che contiene testo, segnale, esterni, rosso&#10;&#10;Descrizione generata automaticamente">
            <a:extLst>
              <a:ext uri="{FF2B5EF4-FFF2-40B4-BE49-F238E27FC236}">
                <a16:creationId xmlns:a16="http://schemas.microsoft.com/office/drawing/2014/main" id="{F0FC9C7E-B6E3-DA4D-93F0-8178314845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6995" y="5881895"/>
            <a:ext cx="631261" cy="3935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E50B76-4BAC-4878-B346-588067671BD8}"/>
              </a:ext>
            </a:extLst>
          </p:cNvPr>
          <p:cNvSpPr txBox="1"/>
          <p:nvPr/>
        </p:nvSpPr>
        <p:spPr>
          <a:xfrm>
            <a:off x="4073236" y="1300451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48135"/>
                </a:solidFill>
                <a:latin typeface="Quattrocento Sans"/>
              </a:rPr>
              <a:t>SE NON SAI DOVE ANDARE E HAI BISOGNO DI AIUTO, PUOI RIVOLGERTI 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957663-00DA-433B-BD3D-40EEA9FBAD90}"/>
              </a:ext>
            </a:extLst>
          </p:cNvPr>
          <p:cNvSpPr txBox="1"/>
          <p:nvPr/>
        </p:nvSpPr>
        <p:spPr>
          <a:xfrm>
            <a:off x="1359610" y="3951152"/>
            <a:ext cx="6096000" cy="27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Convivendo con altri coinquilini (</a:t>
            </a:r>
            <a:r>
              <a:rPr lang="it-IT" sz="1100" b="1" dirty="0" err="1">
                <a:solidFill>
                  <a:schemeClr val="dk1"/>
                </a:solidFill>
                <a:latin typeface="Arial"/>
                <a:cs typeface="Arial"/>
              </a:rPr>
              <a:t>cohausing</a:t>
            </a: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A658128-B450-4139-BD33-2C53A1BB8AE4}"/>
              </a:ext>
            </a:extLst>
          </p:cNvPr>
          <p:cNvSpPr txBox="1"/>
          <p:nvPr/>
        </p:nvSpPr>
        <p:spPr>
          <a:xfrm>
            <a:off x="1359610" y="3095773"/>
            <a:ext cx="2989418" cy="695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it-GB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Affittando un appartamento</a:t>
            </a:r>
            <a:endParaRPr lang="it-GB" sz="11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61E66B3-D01F-486C-A930-B43F2E32039D}"/>
              </a:ext>
            </a:extLst>
          </p:cNvPr>
          <p:cNvSpPr txBox="1"/>
          <p:nvPr/>
        </p:nvSpPr>
        <p:spPr>
          <a:xfrm>
            <a:off x="4538415" y="2914807"/>
            <a:ext cx="2440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548135"/>
                </a:solidFill>
                <a:latin typeface="Quattrocento Sans"/>
              </a:rPr>
              <a:t>O PUOI ORGANIZZARTI DA SOLO:</a:t>
            </a:r>
          </a:p>
        </p:txBody>
      </p:sp>
    </p:spTree>
    <p:extLst>
      <p:ext uri="{BB962C8B-B14F-4D97-AF65-F5344CB8AC3E}">
        <p14:creationId xmlns:p14="http://schemas.microsoft.com/office/powerpoint/2010/main" val="240060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5338354" y="935961"/>
            <a:ext cx="5181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C2DB56C-4DF4-CB40-8F4A-7B8183DF5EA7}"/>
              </a:ext>
            </a:extLst>
          </p:cNvPr>
          <p:cNvSpPr/>
          <p:nvPr/>
        </p:nvSpPr>
        <p:spPr>
          <a:xfrm>
            <a:off x="5904080" y="390587"/>
            <a:ext cx="4050148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90600" algn="ctr">
              <a:lnSpc>
                <a:spcPct val="107000"/>
              </a:lnSpc>
              <a:buClr>
                <a:srgbClr val="548135"/>
              </a:buClr>
              <a:buSzPts val="2400"/>
            </a:pPr>
            <a:r>
              <a:rPr lang="it-IT" sz="2400" b="1" dirty="0">
                <a:solidFill>
                  <a:srgbClr val="548135"/>
                </a:solidFill>
                <a:latin typeface="Arial"/>
                <a:cs typeface="Arial"/>
              </a:rPr>
              <a:t>ABITARE IN ITALIA </a:t>
            </a:r>
            <a:endParaRPr lang="it-GB" sz="2400" b="1" dirty="0">
              <a:solidFill>
                <a:srgbClr val="548135"/>
              </a:solidFill>
              <a:latin typeface="Arial"/>
              <a:cs typeface="Arial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724B6D4-26A5-4899-A796-DD862E06630B}"/>
              </a:ext>
            </a:extLst>
          </p:cNvPr>
          <p:cNvSpPr txBox="1"/>
          <p:nvPr/>
        </p:nvSpPr>
        <p:spPr>
          <a:xfrm>
            <a:off x="2447635" y="126697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548135"/>
                </a:solidFill>
                <a:latin typeface="Quattrocento Sans"/>
              </a:rPr>
              <a:t>DOCUMENTI NECESSARI PER  STIPULARE UN CONTRATTO DI AFFITTO</a:t>
            </a:r>
          </a:p>
        </p:txBody>
      </p:sp>
      <p:pic>
        <p:nvPicPr>
          <p:cNvPr id="23" name="Immagine 2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028FC1E-8275-4846-B684-789DFF5AA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54" y="1223747"/>
            <a:ext cx="862493" cy="946346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5BC7DBA-5EDE-49A3-BC1A-4A9B126598AD}"/>
              </a:ext>
            </a:extLst>
          </p:cNvPr>
          <p:cNvSpPr txBox="1"/>
          <p:nvPr/>
        </p:nvSpPr>
        <p:spPr>
          <a:xfrm>
            <a:off x="2029393" y="1891643"/>
            <a:ext cx="6096000" cy="196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di identità̀ valido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it-IT" sz="12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Permesso di soggiorno valido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endParaRPr lang="it-IT" sz="12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Codice fiscale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endParaRPr lang="it-GB" sz="12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0E4103A-8B2F-469A-A5AF-7083B1C6A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95" y="2311278"/>
            <a:ext cx="944716" cy="56239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59C21E72-81C6-46DC-AA7A-052BABFF95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27" r="8513"/>
          <a:stretch/>
        </p:blipFill>
        <p:spPr>
          <a:xfrm>
            <a:off x="4053494" y="3061415"/>
            <a:ext cx="1089524" cy="658253"/>
          </a:xfrm>
          <a:prstGeom prst="rect">
            <a:avLst/>
          </a:prstGeom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85DCD182-6369-460B-AD97-5DDB26358894}"/>
              </a:ext>
            </a:extLst>
          </p:cNvPr>
          <p:cNvSpPr/>
          <p:nvPr/>
        </p:nvSpPr>
        <p:spPr>
          <a:xfrm>
            <a:off x="2100781" y="4633042"/>
            <a:ext cx="5334492" cy="111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fontAlgn="base">
              <a:spcBef>
                <a:spcPts val="1200"/>
              </a:spcBef>
              <a:buFont typeface="+mj-lt"/>
              <a:buAutoNum type="arabicPeriod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data </a:t>
            </a:r>
          </a:p>
          <a:p>
            <a:pPr marL="0" lvl="4" fontAlgn="base">
              <a:lnSpc>
                <a:spcPct val="2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dati tuoi e quelli dell’ agenzia o del proprietario dell’appartamento</a:t>
            </a:r>
          </a:p>
          <a:p>
            <a:pPr marL="228600" indent="-228600" fontAlgn="base">
              <a:lnSpc>
                <a:spcPct val="200000"/>
              </a:lnSpc>
              <a:buAutoNum type="arabicPeriod" startAt="3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dati catastali dell’immobile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E60E65A-13C1-4712-88A1-D1D77FBF5315}"/>
              </a:ext>
            </a:extLst>
          </p:cNvPr>
          <p:cNvSpPr txBox="1"/>
          <p:nvPr/>
        </p:nvSpPr>
        <p:spPr>
          <a:xfrm>
            <a:off x="2095018" y="413684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200" b="1" dirty="0">
                <a:solidFill>
                  <a:srgbClr val="548135"/>
                </a:solidFill>
                <a:latin typeface="Quattrocento Sans"/>
              </a:rPr>
              <a:t>IL CONTRATTO PER ESSERE VALIDO DEVE INDICARE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D1145AD-F031-49AE-8C51-23F4BAA0405E}"/>
              </a:ext>
            </a:extLst>
          </p:cNvPr>
          <p:cNvSpPr txBox="1"/>
          <p:nvPr/>
        </p:nvSpPr>
        <p:spPr>
          <a:xfrm>
            <a:off x="7929154" y="4617653"/>
            <a:ext cx="2711137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 indent="-228600" fontAlgn="base">
              <a:lnSpc>
                <a:spcPct val="200000"/>
              </a:lnSpc>
              <a:buAutoNum type="arabicPeriod" startAt="4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durata </a:t>
            </a:r>
          </a:p>
          <a:p>
            <a:pPr marL="228600" lvl="2" indent="-228600" fontAlgn="base">
              <a:lnSpc>
                <a:spcPct val="200000"/>
              </a:lnSpc>
              <a:buAutoNum type="arabicPeriod" startAt="4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deposito  cauzionale       </a:t>
            </a: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   </a:t>
            </a:r>
          </a:p>
          <a:p>
            <a:pPr marL="228600" indent="-228600" fontAlgn="base">
              <a:lnSpc>
                <a:spcPct val="200000"/>
              </a:lnSpc>
              <a:buAutoNum type="arabicPeriod" startAt="3"/>
            </a:pPr>
            <a:r>
              <a:rPr lang="it-IT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canone d’affitto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8A5550D-5C6B-4786-BDD7-68848CE83BD3}"/>
              </a:ext>
            </a:extLst>
          </p:cNvPr>
          <p:cNvSpPr/>
          <p:nvPr/>
        </p:nvSpPr>
        <p:spPr>
          <a:xfrm>
            <a:off x="-1" y="0"/>
            <a:ext cx="1071119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800A04C-FD9D-4C57-87A5-6927EF0F53A5}"/>
              </a:ext>
            </a:extLst>
          </p:cNvPr>
          <p:cNvSpPr/>
          <p:nvPr/>
        </p:nvSpPr>
        <p:spPr>
          <a:xfrm>
            <a:off x="0" y="0"/>
            <a:ext cx="1062446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476EB3-C73F-4917-859E-1FAC70FE2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84" y="5974081"/>
            <a:ext cx="893679" cy="4522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9564A5-5FDC-4776-B39D-FC48BB1D7F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69" y="459424"/>
            <a:ext cx="678737" cy="40798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CBEC4F-CC79-4892-8197-42C0E007559A}"/>
              </a:ext>
            </a:extLst>
          </p:cNvPr>
          <p:cNvSpPr txBox="1"/>
          <p:nvPr/>
        </p:nvSpPr>
        <p:spPr>
          <a:xfrm rot="16200000">
            <a:off x="-1832036" y="3236699"/>
            <a:ext cx="4716545" cy="24872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000" b="1" i="1" spc="2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CITTADINO. PERCORSI DI CITTADINANZA PER MIGRANTI</a:t>
            </a:r>
            <a:endParaRPr lang="it-IT" sz="1000" spc="2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5338354" y="935961"/>
            <a:ext cx="5181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74BDD58C-F84B-428F-9FDC-9CD0A6B9F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377" y="0"/>
            <a:ext cx="5822623" cy="885543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STUDIARE</a:t>
            </a:r>
            <a:r>
              <a:rPr lang="it-IT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ITALIA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5E7EDA-B940-4C40-9C60-68166C73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79" y="348485"/>
            <a:ext cx="823375" cy="5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3233D-75D0-4258-AA20-5AA079A8A479}"/>
              </a:ext>
            </a:extLst>
          </p:cNvPr>
          <p:cNvSpPr txBox="1"/>
          <p:nvPr/>
        </p:nvSpPr>
        <p:spPr>
          <a:xfrm>
            <a:off x="1822759" y="2246897"/>
            <a:ext cx="196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 anni: Asilo Nido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A8199BF-2D75-4960-86FA-2C3EBD70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84" y="1950329"/>
            <a:ext cx="1300070" cy="6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9870E3-14DD-4E10-A7EE-2BB7F5D03AD5}"/>
              </a:ext>
            </a:extLst>
          </p:cNvPr>
          <p:cNvSpPr txBox="1"/>
          <p:nvPr/>
        </p:nvSpPr>
        <p:spPr>
          <a:xfrm>
            <a:off x="1619510" y="2961280"/>
            <a:ext cx="2446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3 - 5 anni: scuola materna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15E1539-5F52-4021-958E-14C60644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11" y="2701424"/>
            <a:ext cx="1172324" cy="7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B3D4D5F-8AE9-479D-B536-2A630D1F6F98}"/>
              </a:ext>
            </a:extLst>
          </p:cNvPr>
          <p:cNvSpPr txBox="1"/>
          <p:nvPr/>
        </p:nvSpPr>
        <p:spPr>
          <a:xfrm>
            <a:off x="5696572" y="1993538"/>
            <a:ext cx="44651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Documenti necessari per l’iscrizione </a:t>
            </a:r>
            <a:endParaRPr lang="it-IT" sz="11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Certificato di residenza;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Carta d’identità genitori;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Dati del bambino ( nome, cognome, codice fiscale…);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  Certificato medico del bambino ( </a:t>
            </a:r>
            <a:r>
              <a:rPr lang="it-IT" sz="1100" b="1" i="0" u="none" strike="noStrike" dirty="0" err="1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vaccinazioni,disabilità</a:t>
            </a: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…);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Dichiarazione ISEE.</a:t>
            </a:r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4DB8D40-3D9A-4E65-880F-26C8421E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63" y="1097497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58E4C1-F8C7-4126-959F-C1EAEADDA997}"/>
              </a:ext>
            </a:extLst>
          </p:cNvPr>
          <p:cNvSpPr txBox="1"/>
          <p:nvPr/>
        </p:nvSpPr>
        <p:spPr>
          <a:xfrm>
            <a:off x="7472219" y="1129458"/>
            <a:ext cx="3888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LA SCUOLA È OBBLIGATORIA DAI 6  AI 16 ANNI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9D3080F-6848-4B36-8C01-6F79C4CA5AEA}"/>
              </a:ext>
            </a:extLst>
          </p:cNvPr>
          <p:cNvSpPr txBox="1"/>
          <p:nvPr/>
        </p:nvSpPr>
        <p:spPr>
          <a:xfrm>
            <a:off x="1767086" y="4330054"/>
            <a:ext cx="2373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6 - 10 anni : Scuola primaria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4A630E6-2063-4CDF-BE79-5C165B37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1" y="4152646"/>
            <a:ext cx="907178" cy="7419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7D69C0A-9E54-4DFE-B52B-B854F21CD837}"/>
              </a:ext>
            </a:extLst>
          </p:cNvPr>
          <p:cNvSpPr txBox="1"/>
          <p:nvPr/>
        </p:nvSpPr>
        <p:spPr>
          <a:xfrm>
            <a:off x="1619510" y="1429192"/>
            <a:ext cx="2446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dell’infanzia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Sottotitolo 19">
            <a:extLst>
              <a:ext uri="{FF2B5EF4-FFF2-40B4-BE49-F238E27FC236}">
                <a16:creationId xmlns:a16="http://schemas.microsoft.com/office/drawing/2014/main" id="{6B26A898-C80C-47F7-8F3E-E163BA82C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748" y="3709478"/>
            <a:ext cx="3029527" cy="379718"/>
          </a:xfrm>
        </p:spPr>
        <p:txBody>
          <a:bodyPr/>
          <a:lstStyle/>
          <a:p>
            <a:r>
              <a:rPr lang="it-IT" sz="18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 ciclo di istruzione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04D74F1-451F-4B5F-8B8B-4B2970957822}"/>
              </a:ext>
            </a:extLst>
          </p:cNvPr>
          <p:cNvSpPr txBox="1"/>
          <p:nvPr/>
        </p:nvSpPr>
        <p:spPr>
          <a:xfrm>
            <a:off x="1511748" y="5223263"/>
            <a:ext cx="270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11 - 13 anni : Scuola secondaria</a:t>
            </a:r>
          </a:p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primo grado 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23A7B538-0AB0-4988-A7F3-0C261C25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41" y="5123225"/>
            <a:ext cx="1135236" cy="7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658747E-6821-42D9-A556-DA0DB147CC52}"/>
              </a:ext>
            </a:extLst>
          </p:cNvPr>
          <p:cNvSpPr txBox="1"/>
          <p:nvPr/>
        </p:nvSpPr>
        <p:spPr>
          <a:xfrm>
            <a:off x="5936232" y="4178968"/>
            <a:ext cx="40956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ase">
              <a:spcBef>
                <a:spcPts val="1200"/>
              </a:spcBef>
              <a:spcAft>
                <a:spcPts val="0"/>
              </a:spcAft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L’iscrizione si fa tra Gennaio e Febbraio</a:t>
            </a:r>
          </a:p>
          <a:p>
            <a:pPr fontAlgn="base">
              <a:spcBef>
                <a:spcPts val="1200"/>
              </a:spcBef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DOCUMENTI: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Certificato di nascita;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  Codice fiscale dello studente e dei genitori;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Copia delle carte d’identità dei genitori;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 Copia tesserino delle vaccinazioni;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  Certificazione degli studi precedenti.</a:t>
            </a:r>
          </a:p>
        </p:txBody>
      </p:sp>
    </p:spTree>
    <p:extLst>
      <p:ext uri="{BB962C8B-B14F-4D97-AF65-F5344CB8AC3E}">
        <p14:creationId xmlns:p14="http://schemas.microsoft.com/office/powerpoint/2010/main" val="71341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6326909" y="935961"/>
            <a:ext cx="419304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A64D83-6438-4475-9F17-9B40D83F1AAA}"/>
              </a:ext>
            </a:extLst>
          </p:cNvPr>
          <p:cNvSpPr txBox="1"/>
          <p:nvPr/>
        </p:nvSpPr>
        <p:spPr>
          <a:xfrm>
            <a:off x="7250640" y="474296"/>
            <a:ext cx="386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STUDIARE IN ITALIA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152F72A-F026-4977-8695-6D3E0DCC3175}"/>
              </a:ext>
            </a:extLst>
          </p:cNvPr>
          <p:cNvSpPr txBox="1"/>
          <p:nvPr/>
        </p:nvSpPr>
        <p:spPr>
          <a:xfrm>
            <a:off x="1527795" y="1932625"/>
            <a:ext cx="327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 18 anni : Scuola secondaria di secondo grado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816E0E5-D143-459C-8574-9971AAE9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93" y="1742352"/>
            <a:ext cx="1302064" cy="8664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19454A-175E-451B-98B0-7D5246D60431}"/>
              </a:ext>
            </a:extLst>
          </p:cNvPr>
          <p:cNvSpPr txBox="1"/>
          <p:nvPr/>
        </p:nvSpPr>
        <p:spPr>
          <a:xfrm>
            <a:off x="6414656" y="1859739"/>
            <a:ext cx="43646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ase">
              <a:spcBef>
                <a:spcPts val="120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1C202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L’iscrizione si fa tra Gennaio e Febbraio</a:t>
            </a: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Lo studente sceglie la scuola che gli piace</a:t>
            </a:r>
          </a:p>
          <a:p>
            <a:pPr fontAlgn="base"/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DOCUMENTI:</a:t>
            </a: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endParaRPr lang="it-IT" sz="1100" b="1" i="0" u="none" strike="noStrike" dirty="0">
              <a:solidFill>
                <a:srgbClr val="1C20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   Certificato di nascita;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   Codice fiscale dello studente e dei genitori;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Copia delle carte d’identità dei genitori;</a:t>
            </a:r>
          </a:p>
          <a:p>
            <a:pPr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   Copia tesserino delle vaccinazioni;</a:t>
            </a:r>
          </a:p>
          <a:p>
            <a:pPr rtl="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1C2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sz="1100" b="1" i="0" u="none" strike="noStrike" dirty="0">
                <a:solidFill>
                  <a:srgbClr val="1C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Certificato di licenza media e competenze.</a:t>
            </a:r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1BB9464-0DE2-4F5C-949C-6CA2F472BBB2}"/>
              </a:ext>
            </a:extLst>
          </p:cNvPr>
          <p:cNvSpPr txBox="1"/>
          <p:nvPr/>
        </p:nvSpPr>
        <p:spPr>
          <a:xfrm>
            <a:off x="1514481" y="1129328"/>
            <a:ext cx="338050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 ciclo di istruzione 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7A051F-4269-4174-8372-531C9F80B22A}"/>
              </a:ext>
            </a:extLst>
          </p:cNvPr>
          <p:cNvSpPr txBox="1"/>
          <p:nvPr/>
        </p:nvSpPr>
        <p:spPr>
          <a:xfrm>
            <a:off x="1412734" y="2868951"/>
            <a:ext cx="284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istruzione e formazione professionale</a:t>
            </a:r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percorsi di 3 o 4 anni</a:t>
            </a:r>
          </a:p>
          <a:p>
            <a:endParaRPr lang="it-IT" sz="12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stituti professionali: dal 2018 nuovi indirizzi e più ...">
            <a:extLst>
              <a:ext uri="{FF2B5EF4-FFF2-40B4-BE49-F238E27FC236}">
                <a16:creationId xmlns:a16="http://schemas.microsoft.com/office/drawing/2014/main" id="{D08E352A-FE04-48BD-A69B-5DB1A54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58" y="2744661"/>
            <a:ext cx="1472334" cy="9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E1BACEE-DA00-43C5-96BF-BF7A47707FAD}"/>
              </a:ext>
            </a:extLst>
          </p:cNvPr>
          <p:cNvSpPr txBox="1"/>
          <p:nvPr/>
        </p:nvSpPr>
        <p:spPr>
          <a:xfrm>
            <a:off x="1514481" y="5407260"/>
            <a:ext cx="2354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Istituti tecnici Superiori (ITS) </a:t>
            </a:r>
            <a:b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2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9B379A5-9D7F-42CA-B2A3-B417EE53B8E4}"/>
              </a:ext>
            </a:extLst>
          </p:cNvPr>
          <p:cNvSpPr txBox="1"/>
          <p:nvPr/>
        </p:nvSpPr>
        <p:spPr>
          <a:xfrm>
            <a:off x="1527795" y="4260444"/>
            <a:ext cx="263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Istruzione superiore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5B5877C-F3CA-4A0E-9AD3-B3CCC6BCF813}"/>
              </a:ext>
            </a:extLst>
          </p:cNvPr>
          <p:cNvSpPr txBox="1"/>
          <p:nvPr/>
        </p:nvSpPr>
        <p:spPr>
          <a:xfrm>
            <a:off x="1514481" y="5005606"/>
            <a:ext cx="1025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endParaRPr lang="it-IT" sz="12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E979094-14EA-4029-AC50-AC05ECC96240}"/>
              </a:ext>
            </a:extLst>
          </p:cNvPr>
          <p:cNvSpPr txBox="1"/>
          <p:nvPr/>
        </p:nvSpPr>
        <p:spPr>
          <a:xfrm>
            <a:off x="1514481" y="5829256"/>
            <a:ext cx="4174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Formazione Artistica, Musicale e Coreutica (AFAM)</a:t>
            </a:r>
            <a:endParaRPr lang="it-IT" sz="12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C769A53-4E8F-4186-92B3-1D6D7C45F0D8}"/>
              </a:ext>
            </a:extLst>
          </p:cNvPr>
          <p:cNvSpPr/>
          <p:nvPr/>
        </p:nvSpPr>
        <p:spPr>
          <a:xfrm>
            <a:off x="-1" y="0"/>
            <a:ext cx="1071119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27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800A04C-FD9D-4C57-87A5-6927EF0F53A5}"/>
              </a:ext>
            </a:extLst>
          </p:cNvPr>
          <p:cNvSpPr/>
          <p:nvPr/>
        </p:nvSpPr>
        <p:spPr>
          <a:xfrm>
            <a:off x="0" y="0"/>
            <a:ext cx="1062446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476EB3-C73F-4917-859E-1FAC70FE2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84" y="5974081"/>
            <a:ext cx="893679" cy="4522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9564A5-5FDC-4776-B39D-FC48BB1D7F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6869" y="459424"/>
            <a:ext cx="678737" cy="40798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CBEC4F-CC79-4892-8197-42C0E007559A}"/>
              </a:ext>
            </a:extLst>
          </p:cNvPr>
          <p:cNvSpPr txBox="1"/>
          <p:nvPr/>
        </p:nvSpPr>
        <p:spPr>
          <a:xfrm rot="16200000">
            <a:off x="-1832036" y="3236699"/>
            <a:ext cx="4716545" cy="24872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000" b="1" i="1" spc="2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CITTADINO. PERCORSI DI CITTADINANZA PER MIGRANTI</a:t>
            </a:r>
            <a:endParaRPr lang="it-IT" sz="1000" spc="2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6031345" y="871521"/>
            <a:ext cx="403629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B4C2C2-A4D8-B243-9740-86F7BCB41C80}"/>
              </a:ext>
            </a:extLst>
          </p:cNvPr>
          <p:cNvSpPr txBox="1"/>
          <p:nvPr/>
        </p:nvSpPr>
        <p:spPr>
          <a:xfrm>
            <a:off x="6645652" y="490993"/>
            <a:ext cx="354530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548135"/>
                </a:solidFill>
                <a:latin typeface="Arial"/>
                <a:cs typeface="Arial"/>
              </a:rPr>
              <a:t>5.  CURARSI IN ITALIA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7C0128B-36D1-7F40-800E-B747DBAE8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27" r="8513"/>
          <a:stretch/>
        </p:blipFill>
        <p:spPr>
          <a:xfrm>
            <a:off x="2990563" y="2445778"/>
            <a:ext cx="1277028" cy="771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4D4523E-1366-4B44-8FC7-A7D491901899}"/>
              </a:ext>
            </a:extLst>
          </p:cNvPr>
          <p:cNvSpPr/>
          <p:nvPr/>
        </p:nvSpPr>
        <p:spPr>
          <a:xfrm>
            <a:off x="2103294" y="1951166"/>
            <a:ext cx="4727845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Chiedi la Tessera sanitaria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195EFD2-CB4F-A54A-B4F6-79D465AD77C3}"/>
              </a:ext>
            </a:extLst>
          </p:cNvPr>
          <p:cNvSpPr/>
          <p:nvPr/>
        </p:nvSpPr>
        <p:spPr>
          <a:xfrm>
            <a:off x="3897593" y="1015954"/>
            <a:ext cx="466407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548135"/>
                </a:solidFill>
                <a:latin typeface="Quattrocento Sans"/>
              </a:rPr>
              <a:t>L’assistenza sanitaria in Italia è riconosciuta a TUTTI:</a:t>
            </a:r>
            <a:endParaRPr lang="it-GB" sz="1600" b="1" dirty="0">
              <a:solidFill>
                <a:srgbClr val="548135"/>
              </a:solidFill>
              <a:latin typeface="Quattrocento San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8DD6404-C129-4FDF-9CC1-4CA2C062BE0B}"/>
              </a:ext>
            </a:extLst>
          </p:cNvPr>
          <p:cNvSpPr txBox="1"/>
          <p:nvPr/>
        </p:nvSpPr>
        <p:spPr>
          <a:xfrm>
            <a:off x="7472737" y="1973133"/>
            <a:ext cx="294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Chiedi</a:t>
            </a:r>
            <a:r>
              <a:rPr lang="en-GB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en-GB" b="1" u="sng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tesserino</a:t>
            </a:r>
            <a:r>
              <a:rPr lang="en-GB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STP </a:t>
            </a:r>
          </a:p>
          <a:p>
            <a:r>
              <a:rPr lang="en-GB" sz="12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straniero temporaneamente  presente</a:t>
            </a: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it-IT" b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A33EE65-5449-4F31-B4CC-B7CB7BCF326A}"/>
              </a:ext>
            </a:extLst>
          </p:cNvPr>
          <p:cNvSpPr txBox="1"/>
          <p:nvPr/>
        </p:nvSpPr>
        <p:spPr>
          <a:xfrm>
            <a:off x="7645559" y="2806501"/>
            <a:ext cx="3681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assicura le cure urgenti, essenziali e continuative: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5BD26C6-F4FC-4710-B865-5050B7D22389}"/>
              </a:ext>
            </a:extLst>
          </p:cNvPr>
          <p:cNvSpPr txBox="1"/>
          <p:nvPr/>
        </p:nvSpPr>
        <p:spPr>
          <a:xfrm>
            <a:off x="7102738" y="3291140"/>
            <a:ext cx="4470967" cy="119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Servizi di tutela maternità e gravidanza, consultori familiari;</a:t>
            </a: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Tutela salute dei minorenni; Vaccinazioni;</a:t>
            </a: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Profilassi internazionale;</a:t>
            </a: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Profilassi, diagnosi e cura delle malattie infettive;</a:t>
            </a: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Salute mentale (psicologo, psichiatra);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7122F75-83E6-477B-8C56-5008FF244002}"/>
              </a:ext>
            </a:extLst>
          </p:cNvPr>
          <p:cNvSpPr txBox="1"/>
          <p:nvPr/>
        </p:nvSpPr>
        <p:spPr>
          <a:xfrm>
            <a:off x="7422077" y="4887212"/>
            <a:ext cx="41286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È valido 6 mesi, con possibilità di rinnovo. </a:t>
            </a:r>
          </a:p>
          <a:p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Si richiede alla ASL o al Pronto    Soccorso, </a:t>
            </a:r>
          </a:p>
          <a:p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senza bisogno di documenti. NON puoi essere segnalato.</a:t>
            </a:r>
          </a:p>
          <a:p>
            <a:endParaRPr lang="it-IT" sz="1100" b="1" dirty="0">
              <a:solidFill>
                <a:schemeClr val="dk1"/>
              </a:solidFill>
              <a:latin typeface="Arial"/>
              <a:cs typeface="Arial"/>
            </a:endParaRPr>
          </a:p>
          <a:p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Devi solo indicare nome, cognome, sesso, data, luogo di nascita e nazionalità; dichiarazione di indigenza.</a:t>
            </a:r>
          </a:p>
          <a:p>
            <a:endParaRPr lang="it-IT" sz="1100" b="1" dirty="0">
              <a:solidFill>
                <a:schemeClr val="dk1"/>
              </a:solidFill>
              <a:latin typeface="Arial"/>
              <a:cs typeface="Arial"/>
            </a:endParaRPr>
          </a:p>
          <a:p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Google Shape;61;p1">
            <a:extLst>
              <a:ext uri="{FF2B5EF4-FFF2-40B4-BE49-F238E27FC236}">
                <a16:creationId xmlns:a16="http://schemas.microsoft.com/office/drawing/2014/main" id="{7583319E-414F-4493-AE82-74E530BED6BC}"/>
              </a:ext>
            </a:extLst>
          </p:cNvPr>
          <p:cNvSpPr txBox="1"/>
          <p:nvPr/>
        </p:nvSpPr>
        <p:spPr>
          <a:xfrm>
            <a:off x="6701079" y="5270782"/>
            <a:ext cx="6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6B42723-ECAA-4DCB-89AD-38E06EEB7BCA}"/>
              </a:ext>
            </a:extLst>
          </p:cNvPr>
          <p:cNvSpPr txBox="1"/>
          <p:nvPr/>
        </p:nvSpPr>
        <p:spPr>
          <a:xfrm>
            <a:off x="2229883" y="5256609"/>
            <a:ext cx="3467897" cy="1513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Si richiede alla ASL presentando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Permesso di soggiorno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Certificato di residenza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Codice fiscale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it-IT" sz="11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AB7C91-1CFC-4BC5-AEA6-1339F8CC3A32}"/>
              </a:ext>
            </a:extLst>
          </p:cNvPr>
          <p:cNvSpPr txBox="1"/>
          <p:nvPr/>
        </p:nvSpPr>
        <p:spPr>
          <a:xfrm>
            <a:off x="1718229" y="1504455"/>
            <a:ext cx="387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Quattrocento Sans"/>
              </a:rPr>
              <a:t>Se hai il Permesso di Soggiorno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622744C-3B53-40E6-A38E-3D75A56CB0C8}"/>
              </a:ext>
            </a:extLst>
          </p:cNvPr>
          <p:cNvSpPr txBox="1"/>
          <p:nvPr/>
        </p:nvSpPr>
        <p:spPr>
          <a:xfrm>
            <a:off x="6627625" y="1587218"/>
            <a:ext cx="439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Quattrocento Sans"/>
              </a:rPr>
              <a:t>Se non hai il Permesso di Soggiorno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B922334-C73D-4969-9626-6F816177617D}"/>
              </a:ext>
            </a:extLst>
          </p:cNvPr>
          <p:cNvSpPr txBox="1"/>
          <p:nvPr/>
        </p:nvSpPr>
        <p:spPr>
          <a:xfrm>
            <a:off x="2103294" y="3400315"/>
            <a:ext cx="32234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Risulti iscritto al Servizio Sanitario Nazionale </a:t>
            </a:r>
          </a:p>
          <a:p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e puoi accedere a tutta l'assistenza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98D7AAE-CF82-4D7A-A12E-C58B1312AA8D}"/>
              </a:ext>
            </a:extLst>
          </p:cNvPr>
          <p:cNvSpPr txBox="1"/>
          <p:nvPr/>
        </p:nvSpPr>
        <p:spPr>
          <a:xfrm>
            <a:off x="2218274" y="3910075"/>
            <a:ext cx="3084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La usi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in farmacia per ritirare un farmaco,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per prenotare una visita o un esame,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dk1"/>
                </a:solidFill>
                <a:latin typeface="Arial"/>
                <a:cs typeface="Arial"/>
              </a:rPr>
              <a:t>per certificare il Codice Fiscale. </a:t>
            </a:r>
            <a:endParaRPr lang="it-IT" sz="1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29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DABDD2-6242-4473-8932-5F94D66ED71B}"/>
              </a:ext>
            </a:extLst>
          </p:cNvPr>
          <p:cNvCxnSpPr>
            <a:cxnSpLocks/>
          </p:cNvCxnSpPr>
          <p:nvPr/>
        </p:nvCxnSpPr>
        <p:spPr>
          <a:xfrm>
            <a:off x="6834434" y="935961"/>
            <a:ext cx="36855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1D8CEB-0C43-4947-A14B-7D5D9147814E}"/>
              </a:ext>
            </a:extLst>
          </p:cNvPr>
          <p:cNvSpPr txBox="1"/>
          <p:nvPr/>
        </p:nvSpPr>
        <p:spPr>
          <a:xfrm>
            <a:off x="7563263" y="474296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CURARSI IN ITALIA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99E93C9-F16D-47B7-B34D-9218E5BA21F6}"/>
              </a:ext>
            </a:extLst>
          </p:cNvPr>
          <p:cNvSpPr txBox="1"/>
          <p:nvPr/>
        </p:nvSpPr>
        <p:spPr>
          <a:xfrm>
            <a:off x="1979913" y="2870741"/>
            <a:ext cx="41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il permesso di soggiorno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 andare all’ospedale devi portare la tessera sanitaria e la ricetta del medico</a:t>
            </a:r>
            <a:endParaRPr lang="it-IT" sz="12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829297-FEA2-46E2-B10E-B6612F37639A}"/>
              </a:ext>
            </a:extLst>
          </p:cNvPr>
          <p:cNvSpPr txBox="1"/>
          <p:nvPr/>
        </p:nvSpPr>
        <p:spPr>
          <a:xfrm>
            <a:off x="7701699" y="3638085"/>
            <a:ext cx="629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  <a:endParaRPr lang="it-IT" dirty="0"/>
          </a:p>
        </p:txBody>
      </p:sp>
      <p:pic>
        <p:nvPicPr>
          <p:cNvPr id="5122" name="Picture 2" descr="Immagine che contiene interni, soffitto, persona, cucina&#10;&#10;Descrizione generata automaticamente">
            <a:extLst>
              <a:ext uri="{FF2B5EF4-FFF2-40B4-BE49-F238E27FC236}">
                <a16:creationId xmlns:a16="http://schemas.microsoft.com/office/drawing/2014/main" id="{07147BA2-02E7-41BA-86F1-5F4F9538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54" y="1523081"/>
            <a:ext cx="1392208" cy="10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mmagine che contiene testo, esterni, albero, cielo&#10;&#10;Descrizione generata automaticamente">
            <a:extLst>
              <a:ext uri="{FF2B5EF4-FFF2-40B4-BE49-F238E27FC236}">
                <a16:creationId xmlns:a16="http://schemas.microsoft.com/office/drawing/2014/main" id="{BA84873C-6B3D-4D46-BC1C-966A63FB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03" y="1528744"/>
            <a:ext cx="1392209" cy="10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magine che contiene testo, esterni, arancia, autobus&#10;&#10;Descrizione generata automaticamente">
            <a:extLst>
              <a:ext uri="{FF2B5EF4-FFF2-40B4-BE49-F238E27FC236}">
                <a16:creationId xmlns:a16="http://schemas.microsoft.com/office/drawing/2014/main" id="{46AC1A44-CF4D-4A27-B315-835C8C16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44" y="1518657"/>
            <a:ext cx="1292219" cy="10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5EBD25-03F5-4A15-BEA7-FE3DB4B536BD}"/>
              </a:ext>
            </a:extLst>
          </p:cNvPr>
          <p:cNvSpPr txBox="1"/>
          <p:nvPr/>
        </p:nvSpPr>
        <p:spPr>
          <a:xfrm>
            <a:off x="8149472" y="2662202"/>
            <a:ext cx="31402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  permesso di soggiorno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puoi andare al PRONTO SOCCORSO con la tessera STP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2B6DF9A-CB09-427C-8146-0B79EBAD7F15}"/>
              </a:ext>
            </a:extLst>
          </p:cNvPr>
          <p:cNvSpPr/>
          <p:nvPr/>
        </p:nvSpPr>
        <p:spPr>
          <a:xfrm>
            <a:off x="-1" y="0"/>
            <a:ext cx="1071119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2796671-F2E1-465A-9DD9-C999F4E41E5C}"/>
              </a:ext>
            </a:extLst>
          </p:cNvPr>
          <p:cNvSpPr txBox="1"/>
          <p:nvPr/>
        </p:nvSpPr>
        <p:spPr>
          <a:xfrm>
            <a:off x="2008250" y="3791143"/>
            <a:ext cx="3198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CONSULTORIO FAMILIARE</a:t>
            </a:r>
            <a:r>
              <a:rPr lang="en-GB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03A72BD-B62A-4AAB-A76E-956E81508E32}"/>
              </a:ext>
            </a:extLst>
          </p:cNvPr>
          <p:cNvSpPr txBox="1"/>
          <p:nvPr/>
        </p:nvSpPr>
        <p:spPr>
          <a:xfrm>
            <a:off x="2520526" y="1110188"/>
            <a:ext cx="1577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OSPEDALE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E52D79F-6390-4D56-89D5-30D652D7982C}"/>
              </a:ext>
            </a:extLst>
          </p:cNvPr>
          <p:cNvSpPr txBox="1"/>
          <p:nvPr/>
        </p:nvSpPr>
        <p:spPr>
          <a:xfrm>
            <a:off x="2064310" y="1491027"/>
            <a:ext cx="3414860" cy="10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È la struttura pubblica per  l’assistenza sanitaria, le analisi, il ricovero e la cura dei pazienti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1607D215-87D7-46A6-B8D3-140837F4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29" y="4630874"/>
            <a:ext cx="1776887" cy="15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05CB306-89B0-4428-AB54-2C9D3DEB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80" y="4351774"/>
            <a:ext cx="1135094" cy="9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0961216-9D63-456D-8CA6-4B4BF31D9B8E}"/>
              </a:ext>
            </a:extLst>
          </p:cNvPr>
          <p:cNvSpPr txBox="1"/>
          <p:nvPr/>
        </p:nvSpPr>
        <p:spPr>
          <a:xfrm>
            <a:off x="1795628" y="4321887"/>
            <a:ext cx="50388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È per tutte le donne, gli uomini, le mamme, i bambini, gli adolescenti, le coppie e le famiglie. </a:t>
            </a:r>
          </a:p>
          <a:p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Non è un vero ospedale, non è una clinica: è un luogo dove puoi trovare INFERMIERI, MEDICI E PROFESSIONISTI disponibili ad aiutarti. 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1F5FA38-BD6D-45C2-B749-876177A4DC62}"/>
              </a:ext>
            </a:extLst>
          </p:cNvPr>
          <p:cNvSpPr txBox="1"/>
          <p:nvPr/>
        </p:nvSpPr>
        <p:spPr>
          <a:xfrm>
            <a:off x="2388525" y="5515811"/>
            <a:ext cx="383392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Per andare al consultorio DEVI   prenotare la visita</a:t>
            </a:r>
          </a:p>
          <a:p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NON DEVI  avere la ricetta</a:t>
            </a:r>
          </a:p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NON DEVI  pagare 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6F53D5E9-9DE6-47A1-BFAA-4C6C88864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612" y="5786289"/>
            <a:ext cx="1285110" cy="8562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5844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1464</Words>
  <Application>Microsoft Office PowerPoint</Application>
  <PresentationFormat>Widescreen</PresentationFormat>
  <Paragraphs>221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Quattrocento Sans</vt:lpstr>
      <vt:lpstr>Questrial</vt:lpstr>
      <vt:lpstr>Segoe Print</vt:lpstr>
      <vt:lpstr>Times New Roman</vt:lpstr>
      <vt:lpstr>Tw Cen MT</vt:lpstr>
      <vt:lpstr>Twentieth Century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4. STUDIARE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Amministratore</dc:creator>
  <cp:lastModifiedBy>Amministratore</cp:lastModifiedBy>
  <cp:revision>11</cp:revision>
  <dcterms:modified xsi:type="dcterms:W3CDTF">2021-08-01T12:56:21Z</dcterms:modified>
</cp:coreProperties>
</file>