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7506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7931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8724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1731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7385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9450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4777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4298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463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4592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5111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23D12-84EE-4F06-BA7F-55491126FA23}" type="datetimeFigureOut">
              <a:rPr lang="it-IT" smtClean="0"/>
              <a:pPr/>
              <a:t>17/02/2022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5E179-ADFE-494A-A8E0-B6EA1E000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1214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DISCOL : chi siamo e che cosa facciamo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Un piccolo gruppo di volontari che fa capo alla Rete </a:t>
            </a:r>
            <a:r>
              <a:rPr lang="it-IT" dirty="0" err="1" smtClean="0"/>
              <a:t>Scuolemigranti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Raccogliamo le segnalazioni di minori stranieri che non riescono ad iscriversi a scuola</a:t>
            </a:r>
          </a:p>
          <a:p>
            <a:pPr>
              <a:buNone/>
            </a:pPr>
            <a:r>
              <a:rPr lang="it-IT" dirty="0" smtClean="0"/>
              <a:t>Aiutiamo le famiglie a trovare una scuola e a iscrivere i figli</a:t>
            </a:r>
          </a:p>
          <a:p>
            <a:pPr>
              <a:buNone/>
            </a:pPr>
            <a:r>
              <a:rPr lang="it-IT" dirty="0" smtClean="0"/>
              <a:t>Indichiamo associazioni, scuole di Italiano e i doposcuola</a:t>
            </a:r>
          </a:p>
          <a:p>
            <a:pPr>
              <a:buNone/>
            </a:pPr>
            <a:r>
              <a:rPr lang="it-IT" dirty="0" smtClean="0"/>
              <a:t>Abbiamo un Osservatorio sui casi seguiti, pubblichiamo un Rapporto periodico,  per dare indicazioni di politiche attive</a:t>
            </a:r>
          </a:p>
        </p:txBody>
      </p:sp>
    </p:spTree>
    <p:extLst>
      <p:ext uri="{BB962C8B-B14F-4D97-AF65-F5344CB8AC3E}">
        <p14:creationId xmlns="" xmlns:p14="http://schemas.microsoft.com/office/powerpoint/2010/main" val="403913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Oltre i 16 anni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C’è obbligo formativo. Si può scegliere:</a:t>
            </a:r>
          </a:p>
          <a:p>
            <a:pPr algn="ctr">
              <a:buNone/>
            </a:pPr>
            <a:endParaRPr lang="it-IT" dirty="0" smtClean="0"/>
          </a:p>
          <a:p>
            <a:pPr lvl="1"/>
            <a:r>
              <a:rPr lang="it-IT" sz="3200" dirty="0" smtClean="0"/>
              <a:t>Iscrizione agli Istituti Superiori(e Corsi serali)</a:t>
            </a:r>
          </a:p>
          <a:p>
            <a:pPr lvl="1"/>
            <a:r>
              <a:rPr lang="it-IT" sz="3200" dirty="0" smtClean="0"/>
              <a:t>Percorsi </a:t>
            </a:r>
            <a:r>
              <a:rPr lang="it-IT" sz="3200" dirty="0" err="1" smtClean="0"/>
              <a:t>IeFP</a:t>
            </a:r>
            <a:endParaRPr lang="it-IT" sz="3200" dirty="0" smtClean="0"/>
          </a:p>
          <a:p>
            <a:pPr lvl="1"/>
            <a:r>
              <a:rPr lang="it-IT" sz="3200" dirty="0" smtClean="0"/>
              <a:t>Centri di formazione</a:t>
            </a:r>
          </a:p>
          <a:p>
            <a:pPr lvl="1"/>
            <a:r>
              <a:rPr lang="it-IT" sz="3200" dirty="0" smtClean="0"/>
              <a:t>CPIA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      </a:t>
            </a:r>
            <a:r>
              <a:rPr lang="it-IT" b="1" dirty="0" smtClean="0">
                <a:solidFill>
                  <a:srgbClr val="FF0000"/>
                </a:solidFill>
              </a:rPr>
              <a:t>Criticità carenza di Centri di orientamento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94583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Per accedere al servizio </a:t>
            </a:r>
            <a:r>
              <a:rPr lang="it-IT" b="1" dirty="0" err="1" smtClean="0">
                <a:solidFill>
                  <a:srgbClr val="FF0000"/>
                </a:solidFill>
              </a:rPr>
              <a:t>Discol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 smtClean="0"/>
              <a:t>Facile e rapido</a:t>
            </a:r>
          </a:p>
          <a:p>
            <a:pPr marL="0" indent="0" algn="ctr">
              <a:buNone/>
            </a:pPr>
            <a:r>
              <a:rPr lang="it-IT" sz="3600" b="1" dirty="0" smtClean="0"/>
              <a:t>invia a </a:t>
            </a:r>
            <a:r>
              <a:rPr lang="it-IT" sz="3600" b="1" dirty="0" smtClean="0">
                <a:solidFill>
                  <a:srgbClr val="0070C0"/>
                </a:solidFill>
              </a:rPr>
              <a:t>info@scuolemigranti.org</a:t>
            </a:r>
            <a:r>
              <a:rPr lang="it-IT" sz="3600" b="1" dirty="0" smtClean="0"/>
              <a:t> </a:t>
            </a:r>
          </a:p>
          <a:p>
            <a:pPr marL="0" indent="0" algn="ctr">
              <a:buNone/>
            </a:pPr>
            <a:r>
              <a:rPr lang="it-IT" sz="3600" b="1" dirty="0" smtClean="0"/>
              <a:t>nome, cognome, cellulare del genitore straniero </a:t>
            </a:r>
          </a:p>
          <a:p>
            <a:pPr marL="0" indent="0" algn="ctr"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Contatti </a:t>
            </a:r>
            <a:r>
              <a:rPr lang="it-IT" sz="3600" b="1" dirty="0" err="1" smtClean="0">
                <a:solidFill>
                  <a:srgbClr val="FF0000"/>
                </a:solidFill>
              </a:rPr>
              <a:t>Scuolemigranti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it-IT" sz="3600" b="1" dirty="0" smtClean="0"/>
              <a:t>327 2804675 </a:t>
            </a:r>
          </a:p>
          <a:p>
            <a:pPr algn="ctr">
              <a:buNone/>
            </a:pPr>
            <a:r>
              <a:rPr lang="it-IT" sz="3600" b="1" dirty="0" smtClean="0"/>
              <a:t>da lunedì a venerdì ore 9-13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54348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RAPPORTO DISCOL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luglio 2021- gennaio 2022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dirty="0" smtClean="0"/>
              <a:t>  46 casi, 32 maschi e 16 femmine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dirty="0" smtClean="0"/>
              <a:t> metà sono alunni per le elementari (8-9 anni)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  Nazionalità: Ucraina, Bangladesh, </a:t>
            </a:r>
          </a:p>
          <a:p>
            <a:pPr>
              <a:buNone/>
            </a:pPr>
            <a:r>
              <a:rPr lang="it-IT" dirty="0" smtClean="0"/>
              <a:t>      America Latina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dirty="0" smtClean="0"/>
              <a:t> 8 minori arrivati nel 2020 o prima !!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  genitori arrivati nel 2021 in maggioranza non hanno cercato una scuola prima di settembre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dirty="0" smtClean="0"/>
              <a:t>Municipi </a:t>
            </a:r>
            <a:r>
              <a:rPr lang="it-IT" b="1" dirty="0" smtClean="0">
                <a:solidFill>
                  <a:srgbClr val="FF0000"/>
                </a:solidFill>
              </a:rPr>
              <a:t>: 1, 3, 4, 5, 6, 14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683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V MUNICIPIO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15 casi di cui 3 con esito negativo e 4 in attesa di definizione</a:t>
            </a:r>
          </a:p>
          <a:p>
            <a:r>
              <a:rPr lang="it-IT" b="1" dirty="0" smtClean="0"/>
              <a:t>6 Istituti Superiori: 1Corso Serale, 1 CPIA, 1 in definizione</a:t>
            </a:r>
          </a:p>
          <a:p>
            <a:r>
              <a:rPr lang="it-IT" b="1" dirty="0" smtClean="0"/>
              <a:t>2 Scuola Media, 1 in attesa di definizione</a:t>
            </a:r>
          </a:p>
          <a:p>
            <a:r>
              <a:rPr lang="it-IT" b="1" dirty="0" smtClean="0"/>
              <a:t>3 Scuola Elementare: 1 negativo e 2 in attesa di definizione</a:t>
            </a:r>
          </a:p>
          <a:p>
            <a:r>
              <a:rPr lang="it-IT" b="1" dirty="0" smtClean="0"/>
              <a:t>3 Scuola dell’Infanzia: 2 negativi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1315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Da 0 a 6 anni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non c’è obbligo scolastico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39341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Asili e scuole materne comunali:  </a:t>
            </a:r>
            <a:r>
              <a:rPr lang="it-IT" dirty="0" smtClean="0"/>
              <a:t>lista di </a:t>
            </a:r>
            <a:r>
              <a:rPr lang="it-IT" dirty="0" smtClean="0"/>
              <a:t>attesa</a:t>
            </a:r>
          </a:p>
          <a:p>
            <a:pPr>
              <a:buNone/>
            </a:pPr>
            <a:r>
              <a:rPr lang="it-IT" dirty="0" smtClean="0"/>
              <a:t>Iscrizione e richiesta bonus mensa  entro 4 febbraio</a:t>
            </a:r>
          </a:p>
          <a:p>
            <a:pPr>
              <a:buNone/>
            </a:pPr>
            <a:r>
              <a:rPr lang="it-IT" dirty="0" smtClean="0"/>
              <a:t>Non è prevista l’iscrizione fuori termine </a:t>
            </a:r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r>
              <a:rPr lang="it-IT" i="1" dirty="0" smtClean="0"/>
              <a:t>“Possono essere iscritte/i tutte/i le/i bambine/i presenti temporaneamente e</a:t>
            </a:r>
          </a:p>
          <a:p>
            <a:pPr>
              <a:buNone/>
            </a:pPr>
            <a:r>
              <a:rPr lang="it-IT" i="1" dirty="0" smtClean="0"/>
              <a:t>in relazione alle vigenti norme internazionali, nazionali e regolamentari, nel territorio di Roma Capitale, </a:t>
            </a:r>
            <a:r>
              <a:rPr lang="it-IT" i="1" u="sng" dirty="0" smtClean="0"/>
              <a:t>anche se prive/i della residenza</a:t>
            </a:r>
            <a:r>
              <a:rPr lang="it-IT" i="1" dirty="0" smtClean="0"/>
              <a:t>.(</a:t>
            </a:r>
            <a:r>
              <a:rPr lang="it-IT" dirty="0" smtClean="0"/>
              <a:t>Sito Comune di Roma</a:t>
            </a:r>
            <a:r>
              <a:rPr lang="it-IT" i="1" dirty="0" smtClean="0"/>
              <a:t>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graduatoria non dà punteggio per i bambini stranieri, mentre c’è un punteggio per la residenza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Eccezione prevista</a:t>
            </a:r>
            <a:r>
              <a:rPr lang="it-IT" i="1" dirty="0" smtClean="0"/>
              <a:t>: «Bambino/a con situazione familiare sociale e/o economica particolarmente gravosa, documentata e comprovata</a:t>
            </a:r>
            <a:r>
              <a:rPr lang="it-IT" i="1" u="sng" dirty="0" smtClean="0"/>
              <a:t> entro la data di scadenza del bando</a:t>
            </a:r>
            <a:r>
              <a:rPr lang="it-IT" i="1" dirty="0" smtClean="0"/>
              <a:t> da una relazione del Servizio Sociale  municipale o dalla ASL territoriale.»</a:t>
            </a:r>
            <a:endParaRPr lang="it-IT" i="1" dirty="0"/>
          </a:p>
        </p:txBody>
      </p:sp>
    </p:spTree>
    <p:extLst>
      <p:ext uri="{BB962C8B-B14F-4D97-AF65-F5344CB8AC3E}">
        <p14:creationId xmlns="" xmlns:p14="http://schemas.microsoft.com/office/powerpoint/2010/main" val="380211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Che cosa può fare il Comune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 Macro programma per espandere l’offerta di servizi educativi 0 – 6 anni attingendo anche alle ingenti risorse del PNRR.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 Revisione dei criteri per l’accesso ai servizi: </a:t>
            </a:r>
          </a:p>
          <a:p>
            <a:pPr lvl="1"/>
            <a:r>
              <a:rPr lang="it-IT" dirty="0" smtClean="0"/>
              <a:t>Semplificazione della domanda</a:t>
            </a:r>
          </a:p>
          <a:p>
            <a:pPr lvl="1"/>
            <a:r>
              <a:rPr lang="it-IT" dirty="0" smtClean="0"/>
              <a:t>Accesso in corso d’anno</a:t>
            </a:r>
          </a:p>
          <a:p>
            <a:pPr lvl="1"/>
            <a:r>
              <a:rPr lang="it-IT" dirty="0" smtClean="0"/>
              <a:t>Criteri della graduatoria</a:t>
            </a:r>
          </a:p>
          <a:p>
            <a:pPr lvl="1"/>
            <a:r>
              <a:rPr lang="it-IT" dirty="0" smtClean="0"/>
              <a:t>Apertura a genitori in attesa di regolarizzazione.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4276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Criticità 6-16 anni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le famiglie non sanno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Non tutti sanno che la scuola è obbligatoria (anche per le bambine)</a:t>
            </a:r>
          </a:p>
          <a:p>
            <a:r>
              <a:rPr lang="it-IT" dirty="0" smtClean="0"/>
              <a:t>Non conoscono il Sistema Scolastico(soprattutto quello dell’Istruzione Superiore) </a:t>
            </a:r>
          </a:p>
          <a:p>
            <a:r>
              <a:rPr lang="it-IT" dirty="0" smtClean="0"/>
              <a:t>Non sanno di poter iscrivere i figli in corso d’anno e anche senza documenti </a:t>
            </a:r>
          </a:p>
          <a:p>
            <a:r>
              <a:rPr lang="it-IT" dirty="0" smtClean="0"/>
              <a:t>Non sono in grado di tutelare i propri diritti nei casi in cui la scuola disattenda le norme</a:t>
            </a:r>
          </a:p>
          <a:p>
            <a:r>
              <a:rPr lang="it-IT" dirty="0" smtClean="0"/>
              <a:t>Credono di agevolare i figli con l’iscrizione in classi  inferiori alla loro età. Invece li penalizzano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1283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Prefettura, USR, Comune, Municipi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Depliant multi lingue per il genitore straniero al quando si ricongiunge con figlio in età scolare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Campagne di informazione a cittadini stranieri, in sinergia con le associazioni di settore.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Informativa per operatori di Caf, URP e sportelli per la cittadinanza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Informativa mirata al personale scolastico sulle norme in materia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Monitoraggio dell’obbligo scolastico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939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Criticitaà</a:t>
            </a:r>
            <a:r>
              <a:rPr lang="it-IT" dirty="0" smtClean="0">
                <a:solidFill>
                  <a:srgbClr val="FF0000"/>
                </a:solidFill>
              </a:rPr>
              <a:t> 6-16 anni: le scuole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Effettiva carenza di posti</a:t>
            </a:r>
          </a:p>
          <a:p>
            <a:pPr lvl="1"/>
            <a:r>
              <a:rPr lang="it-IT" dirty="0" smtClean="0"/>
              <a:t>Mancata programmazione dei nuovi arrivi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Disinformazione del personale scolastico </a:t>
            </a:r>
          </a:p>
          <a:p>
            <a:pPr lvl="1"/>
            <a:r>
              <a:rPr lang="it-IT" dirty="0" smtClean="0"/>
              <a:t>Alcune segreterie non conoscono le norme</a:t>
            </a:r>
          </a:p>
          <a:p>
            <a:pPr lvl="1"/>
            <a:r>
              <a:rPr lang="it-IT" dirty="0" smtClean="0"/>
              <a:t>Rifiutano l’iscrizione senza motivazioni</a:t>
            </a:r>
          </a:p>
          <a:p>
            <a:pPr lvl="1"/>
            <a:r>
              <a:rPr lang="it-IT" dirty="0" smtClean="0"/>
              <a:t>Richiedono documenti non dovuti</a:t>
            </a:r>
          </a:p>
          <a:p>
            <a:pPr lvl="1"/>
            <a:r>
              <a:rPr lang="it-IT" dirty="0" smtClean="0"/>
              <a:t>Iscrivono i minori in una classe inferiore all’età senza una valutazione didattica</a:t>
            </a:r>
          </a:p>
          <a:p>
            <a:pPr lvl="1"/>
            <a:r>
              <a:rPr lang="it-IT" i="1" dirty="0" smtClean="0"/>
              <a:t>«Parla Italiano?» </a:t>
            </a:r>
            <a:endParaRPr lang="it-IT" i="1" dirty="0"/>
          </a:p>
        </p:txBody>
      </p:sp>
    </p:spTree>
    <p:extLst>
      <p:ext uri="{BB962C8B-B14F-4D97-AF65-F5344CB8AC3E}">
        <p14:creationId xmlns="" xmlns:p14="http://schemas.microsoft.com/office/powerpoint/2010/main" val="228698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CHE COSA PUO’FARE L’USR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Previsione dei posti per ulteriori iscrizioni</a:t>
            </a:r>
          </a:p>
          <a:p>
            <a:r>
              <a:rPr lang="it-IT" dirty="0" smtClean="0"/>
              <a:t>Aggiornamento del personale scolastico</a:t>
            </a:r>
          </a:p>
          <a:p>
            <a:r>
              <a:rPr lang="it-IT" dirty="0" smtClean="0"/>
              <a:t>Protocollo di accoglienza condiviso</a:t>
            </a:r>
          </a:p>
          <a:p>
            <a:r>
              <a:rPr lang="it-IT" dirty="0" smtClean="0"/>
              <a:t>Creazione di Scuole Polo</a:t>
            </a:r>
          </a:p>
          <a:p>
            <a:r>
              <a:rPr lang="it-IT" dirty="0" smtClean="0"/>
              <a:t>Organico L2 e istituzione dei corsi nelle scuole</a:t>
            </a:r>
          </a:p>
          <a:p>
            <a:r>
              <a:rPr lang="it-IT" dirty="0" smtClean="0"/>
              <a:t>Numero verde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050940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3156</TotalTime>
  <Words>650</Words>
  <Application>Microsoft Office PowerPoint</Application>
  <PresentationFormat>Presentazione su schermo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DISCOL : chi siamo e che cosa facciamo</vt:lpstr>
      <vt:lpstr>RAPPORTO DISCOL  luglio 2021- gennaio 2022</vt:lpstr>
      <vt:lpstr>V MUNICIPIO</vt:lpstr>
      <vt:lpstr>Da 0 a 6 anni non c’è obbligo scolastico</vt:lpstr>
      <vt:lpstr>Che cosa può fare il Comune</vt:lpstr>
      <vt:lpstr>Criticità 6-16 anni le famiglie non sanno</vt:lpstr>
      <vt:lpstr>Prefettura, USR, Comune, Municipi</vt:lpstr>
      <vt:lpstr>Criticitaà 6-16 anni: le scuole</vt:lpstr>
      <vt:lpstr>CHE COSA PUO’FARE L’USR</vt:lpstr>
      <vt:lpstr>Oltre i 16 anni</vt:lpstr>
      <vt:lpstr>Per accedere al servizio Discol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 siamo e che cosa facciamo</dc:title>
  <dc:creator>acer</dc:creator>
  <cp:lastModifiedBy>Scuolemigranti</cp:lastModifiedBy>
  <cp:revision>77</cp:revision>
  <dcterms:created xsi:type="dcterms:W3CDTF">2022-02-14T10:34:54Z</dcterms:created>
  <dcterms:modified xsi:type="dcterms:W3CDTF">2022-02-17T09:00:37Z</dcterms:modified>
</cp:coreProperties>
</file>