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78" r:id="rId5"/>
    <p:sldId id="279" r:id="rId6"/>
    <p:sldId id="284" r:id="rId7"/>
    <p:sldId id="257" r:id="rId8"/>
    <p:sldId id="288" r:id="rId9"/>
    <p:sldId id="285" r:id="rId10"/>
    <p:sldId id="272" r:id="rId11"/>
    <p:sldId id="286" r:id="rId12"/>
    <p:sldId id="287" r:id="rId13"/>
    <p:sldId id="281" r:id="rId14"/>
    <p:sldId id="289" r:id="rId15"/>
    <p:sldId id="290" r:id="rId16"/>
    <p:sldId id="291" r:id="rId17"/>
    <p:sldId id="292" r:id="rId18"/>
    <p:sldId id="273" r:id="rId19"/>
    <p:sldId id="283" r:id="rId20"/>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6A6A6"/>
    <a:srgbClr val="595959"/>
    <a:srgbClr val="FFFF00"/>
    <a:srgbClr val="586EA6"/>
    <a:srgbClr val="81BCC7"/>
    <a:srgbClr val="80BBCA"/>
    <a:srgbClr val="92BECA"/>
    <a:srgbClr val="90BB23"/>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94" autoAdjust="0"/>
  </p:normalViewPr>
  <p:slideViewPr>
    <p:cSldViewPr snapToGrid="0">
      <p:cViewPr varScale="1">
        <p:scale>
          <a:sx n="57" d="100"/>
          <a:sy n="57" d="100"/>
        </p:scale>
        <p:origin x="1016" y="52"/>
      </p:cViewPr>
      <p:guideLst/>
    </p:cSldViewPr>
  </p:slideViewPr>
  <p:notesTextViewPr>
    <p:cViewPr>
      <p:scale>
        <a:sx n="1" d="1"/>
        <a:sy n="1" d="1"/>
      </p:scale>
      <p:origin x="0" y="0"/>
    </p:cViewPr>
  </p:notesTextViewPr>
  <p:notesViewPr>
    <p:cSldViewPr snapToGrid="0">
      <p:cViewPr varScale="1">
        <p:scale>
          <a:sx n="76" d="100"/>
          <a:sy n="76" d="100"/>
        </p:scale>
        <p:origin x="39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7BB10FF-3487-4D75-9F0A-37F95EEF81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CF0D1C75-10D4-4C01-8713-DBB7A4ABB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E069AC-77A7-4777-BDF9-7DC3CCEDF27E}" type="datetime1">
              <a:rPr lang="it-IT" smtClean="0"/>
              <a:t>23/04/2023</a:t>
            </a:fld>
            <a:endParaRPr lang="it-IT" dirty="0"/>
          </a:p>
        </p:txBody>
      </p:sp>
      <p:sp>
        <p:nvSpPr>
          <p:cNvPr id="4" name="Segnaposto piè di pagina 3">
            <a:extLst>
              <a:ext uri="{FF2B5EF4-FFF2-40B4-BE49-F238E27FC236}">
                <a16:creationId xmlns:a16="http://schemas.microsoft.com/office/drawing/2014/main" id="{253B5DB0-980C-4E71-A6A3-6065A6DA1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26A35612-DEEC-4B08-970A-79860CCECA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D51804-3518-4E35-B24F-7663031B629A}" type="slidenum">
              <a:rPr lang="it-IT" smtClean="0"/>
              <a:t>‹N›</a:t>
            </a:fld>
            <a:endParaRPr lang="it-IT"/>
          </a:p>
        </p:txBody>
      </p:sp>
    </p:spTree>
    <p:extLst>
      <p:ext uri="{BB962C8B-B14F-4D97-AF65-F5344CB8AC3E}">
        <p14:creationId xmlns:p14="http://schemas.microsoft.com/office/powerpoint/2010/main" val="233736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ACBF-8E60-44BA-8D7C-29B88CFD8204}" type="datetime1">
              <a:rPr lang="it-IT" smtClean="0"/>
              <a:pPr/>
              <a:t>23/04/2023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DF6859-042C-4B80-873A-544528B0ADA9}" type="slidenum">
              <a:rPr lang="it-IT" noProof="0" smtClean="0"/>
              <a:t>‹N›</a:t>
            </a:fld>
            <a:endParaRPr lang="it-IT" noProof="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a:t>
            </a:fld>
            <a:endParaRPr lang="it-IT"/>
          </a:p>
        </p:txBody>
      </p:sp>
    </p:spTree>
    <p:extLst>
      <p:ext uri="{BB962C8B-B14F-4D97-AF65-F5344CB8AC3E}">
        <p14:creationId xmlns:p14="http://schemas.microsoft.com/office/powerpoint/2010/main" val="340194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10</a:t>
            </a:fld>
            <a:endParaRPr lang="it-IT"/>
          </a:p>
        </p:txBody>
      </p:sp>
    </p:spTree>
    <p:extLst>
      <p:ext uri="{BB962C8B-B14F-4D97-AF65-F5344CB8AC3E}">
        <p14:creationId xmlns:p14="http://schemas.microsoft.com/office/powerpoint/2010/main" val="349757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11</a:t>
            </a:fld>
            <a:endParaRPr lang="it-IT"/>
          </a:p>
        </p:txBody>
      </p:sp>
    </p:spTree>
    <p:extLst>
      <p:ext uri="{BB962C8B-B14F-4D97-AF65-F5344CB8AC3E}">
        <p14:creationId xmlns:p14="http://schemas.microsoft.com/office/powerpoint/2010/main" val="427801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12</a:t>
            </a:fld>
            <a:endParaRPr lang="it-IT"/>
          </a:p>
        </p:txBody>
      </p:sp>
    </p:spTree>
    <p:extLst>
      <p:ext uri="{BB962C8B-B14F-4D97-AF65-F5344CB8AC3E}">
        <p14:creationId xmlns:p14="http://schemas.microsoft.com/office/powerpoint/2010/main" val="384819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13</a:t>
            </a:fld>
            <a:endParaRPr lang="it-IT"/>
          </a:p>
        </p:txBody>
      </p:sp>
    </p:spTree>
    <p:extLst>
      <p:ext uri="{BB962C8B-B14F-4D97-AF65-F5344CB8AC3E}">
        <p14:creationId xmlns:p14="http://schemas.microsoft.com/office/powerpoint/2010/main" val="2898852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14</a:t>
            </a:fld>
            <a:endParaRPr lang="it-IT"/>
          </a:p>
        </p:txBody>
      </p:sp>
    </p:spTree>
    <p:extLst>
      <p:ext uri="{BB962C8B-B14F-4D97-AF65-F5344CB8AC3E}">
        <p14:creationId xmlns:p14="http://schemas.microsoft.com/office/powerpoint/2010/main" val="122636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15</a:t>
            </a:fld>
            <a:endParaRPr lang="it-IT"/>
          </a:p>
        </p:txBody>
      </p:sp>
    </p:spTree>
    <p:extLst>
      <p:ext uri="{BB962C8B-B14F-4D97-AF65-F5344CB8AC3E}">
        <p14:creationId xmlns:p14="http://schemas.microsoft.com/office/powerpoint/2010/main" val="1605965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16</a:t>
            </a:fld>
            <a:endParaRPr lang="it-IT"/>
          </a:p>
        </p:txBody>
      </p:sp>
    </p:spTree>
    <p:extLst>
      <p:ext uri="{BB962C8B-B14F-4D97-AF65-F5344CB8AC3E}">
        <p14:creationId xmlns:p14="http://schemas.microsoft.com/office/powerpoint/2010/main" val="229676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2</a:t>
            </a:fld>
            <a:endParaRPr lang="it-IT"/>
          </a:p>
        </p:txBody>
      </p:sp>
    </p:spTree>
    <p:extLst>
      <p:ext uri="{BB962C8B-B14F-4D97-AF65-F5344CB8AC3E}">
        <p14:creationId xmlns:p14="http://schemas.microsoft.com/office/powerpoint/2010/main" val="385023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3</a:t>
            </a:fld>
            <a:endParaRPr lang="it-IT"/>
          </a:p>
        </p:txBody>
      </p:sp>
    </p:spTree>
    <p:extLst>
      <p:ext uri="{BB962C8B-B14F-4D97-AF65-F5344CB8AC3E}">
        <p14:creationId xmlns:p14="http://schemas.microsoft.com/office/powerpoint/2010/main" val="92524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4</a:t>
            </a:fld>
            <a:endParaRPr lang="it-IT"/>
          </a:p>
        </p:txBody>
      </p:sp>
    </p:spTree>
    <p:extLst>
      <p:ext uri="{BB962C8B-B14F-4D97-AF65-F5344CB8AC3E}">
        <p14:creationId xmlns:p14="http://schemas.microsoft.com/office/powerpoint/2010/main" val="181877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5</a:t>
            </a:fld>
            <a:endParaRPr lang="it-IT"/>
          </a:p>
        </p:txBody>
      </p:sp>
    </p:spTree>
    <p:extLst>
      <p:ext uri="{BB962C8B-B14F-4D97-AF65-F5344CB8AC3E}">
        <p14:creationId xmlns:p14="http://schemas.microsoft.com/office/powerpoint/2010/main" val="52972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6</a:t>
            </a:fld>
            <a:endParaRPr lang="it-IT"/>
          </a:p>
        </p:txBody>
      </p:sp>
    </p:spTree>
    <p:extLst>
      <p:ext uri="{BB962C8B-B14F-4D97-AF65-F5344CB8AC3E}">
        <p14:creationId xmlns:p14="http://schemas.microsoft.com/office/powerpoint/2010/main" val="141673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7</a:t>
            </a:fld>
            <a:endParaRPr lang="it-IT"/>
          </a:p>
        </p:txBody>
      </p:sp>
    </p:spTree>
    <p:extLst>
      <p:ext uri="{BB962C8B-B14F-4D97-AF65-F5344CB8AC3E}">
        <p14:creationId xmlns:p14="http://schemas.microsoft.com/office/powerpoint/2010/main" val="306873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8</a:t>
            </a:fld>
            <a:endParaRPr lang="it-IT"/>
          </a:p>
        </p:txBody>
      </p:sp>
    </p:spTree>
    <p:extLst>
      <p:ext uri="{BB962C8B-B14F-4D97-AF65-F5344CB8AC3E}">
        <p14:creationId xmlns:p14="http://schemas.microsoft.com/office/powerpoint/2010/main" val="168777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62DF6859-042C-4B80-873A-544528B0ADA9}" type="slidenum">
              <a:rPr lang="it-IT" smtClean="0"/>
              <a:t>9</a:t>
            </a:fld>
            <a:endParaRPr lang="it-IT"/>
          </a:p>
        </p:txBody>
      </p:sp>
    </p:spTree>
    <p:extLst>
      <p:ext uri="{BB962C8B-B14F-4D97-AF65-F5344CB8AC3E}">
        <p14:creationId xmlns:p14="http://schemas.microsoft.com/office/powerpoint/2010/main" val="415654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4" name="Rettangolo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5" name="Rettangolo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3722622" y="1298448"/>
            <a:ext cx="7187529" cy="2922551"/>
          </a:xfrm>
        </p:spPr>
        <p:txBody>
          <a:bodyPr rtlCol="0" anchor="b">
            <a:normAutofit/>
          </a:bodyPr>
          <a:lstStyle>
            <a:lvl1pPr algn="l">
              <a:defRPr sz="5900" spc="-100" baseline="0">
                <a:solidFill>
                  <a:schemeClr val="tx1"/>
                </a:solidFill>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3722622" y="4876090"/>
            <a:ext cx="7187529" cy="914400"/>
          </a:xfrm>
        </p:spPr>
        <p:txBody>
          <a:bodyPr rtlCol="0"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p>
        </p:txBody>
      </p:sp>
      <p:sp>
        <p:nvSpPr>
          <p:cNvPr id="4" name="Segnaposto data 3"/>
          <p:cNvSpPr>
            <a:spLocks noGrp="1"/>
          </p:cNvSpPr>
          <p:nvPr>
            <p:ph type="dt" sz="half" idx="10"/>
          </p:nvPr>
        </p:nvSpPr>
        <p:spPr/>
        <p:txBody>
          <a:bodyPr rtlCol="0"/>
          <a:lstStyle/>
          <a:p>
            <a:pPr rtl="0"/>
            <a:fld id="{FBC7C100-6B1A-45F4-B5FB-B56BCE856C78}" type="datetime1">
              <a:rPr lang="it-IT" noProof="0" smtClean="0"/>
              <a:t>23/04/2023</a:t>
            </a:fld>
            <a:endParaRPr lang="it-IT" noProof="0"/>
          </a:p>
        </p:txBody>
      </p:sp>
      <p:sp>
        <p:nvSpPr>
          <p:cNvPr id="5" name="Segnaposto piè di pagina 4"/>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fronto">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a:t>Fare clic per modificare lo stile del titolo dello schema</a:t>
            </a:r>
          </a:p>
        </p:txBody>
      </p:sp>
      <p:sp>
        <p:nvSpPr>
          <p:cNvPr id="14" name="Rettango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0DED9C25-6C22-43D6-81C9-3E9A8766FF0A}" type="datetime1">
              <a:rPr lang="it-IT" noProof="0" smtClean="0"/>
              <a:t>23/04/2023</a:t>
            </a:fld>
            <a:endParaRPr lang="it-IT" noProof="0"/>
          </a:p>
        </p:txBody>
      </p:sp>
      <p:sp>
        <p:nvSpPr>
          <p:cNvPr id="17" name="Segnaposto testo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9" name="Segnaposto testo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20" name="Segnaposto contenuto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1" name="Segnaposto contenuto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ue contenuti">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a:t>Fare clic per modificare lo stile del titolo dello schema</a:t>
            </a:r>
          </a:p>
        </p:txBody>
      </p:sp>
      <p:sp>
        <p:nvSpPr>
          <p:cNvPr id="14" name="Rettango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94C5ECE9-980A-42B0-B8CA-24342D7AF9A2}" type="datetime1">
              <a:rPr lang="it-IT" noProof="0" smtClean="0"/>
              <a:t>23/04/2023</a:t>
            </a:fld>
            <a:endParaRPr lang="it-IT" noProof="0"/>
          </a:p>
        </p:txBody>
      </p:sp>
      <p:sp>
        <p:nvSpPr>
          <p:cNvPr id="16" name="Segnaposto contenuto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1" name="Segnaposto contenuto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0" name="Rettangolo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1" name="Rettangolo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252919" y="864110"/>
            <a:ext cx="2947482" cy="1822530"/>
          </a:xfrm>
        </p:spPr>
        <p:txBody>
          <a:bodyPr rtlCol="0"/>
          <a:lstStyle>
            <a:lvl1pPr>
              <a:defRPr>
                <a:solidFill>
                  <a:schemeClr val="tx1"/>
                </a:solidFill>
              </a:defRPr>
            </a:lvl1pPr>
          </a:lstStyle>
          <a:p>
            <a:pPr rtl="0"/>
            <a:r>
              <a:rPr lang="it-IT" noProof="0"/>
              <a:t>Fare clic per modificare lo stile del titolo dello schema</a:t>
            </a:r>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323DEAAE-D92D-46F4-A9FF-9AD768D0D310}" type="datetime1">
              <a:rPr lang="it-IT" noProof="0" smtClean="0"/>
              <a:t>23/04/2023</a:t>
            </a:fld>
            <a:endParaRPr lang="it-IT" noProof="0"/>
          </a:p>
        </p:txBody>
      </p:sp>
      <p:sp>
        <p:nvSpPr>
          <p:cNvPr id="16" name="Segnaposto testo 3">
            <a:extLst>
              <a:ext uri="{FF2B5EF4-FFF2-40B4-BE49-F238E27FC236}">
                <a16:creationId xmlns:a16="http://schemas.microsoft.com/office/drawing/2014/main" id="{E54FB1F0-6244-4B59-A42E-7B0515D37C8B}"/>
              </a:ext>
            </a:extLst>
          </p:cNvPr>
          <p:cNvSpPr>
            <a:spLocks noGrp="1"/>
          </p:cNvSpPr>
          <p:nvPr>
            <p:ph type="body" sz="half" idx="2"/>
          </p:nvPr>
        </p:nvSpPr>
        <p:spPr>
          <a:xfrm>
            <a:off x="252920" y="2686640"/>
            <a:ext cx="2947481" cy="324418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7" name="Segnaposto immagine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rtlCol="0"/>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a:t>Fare clic per modificare lo stile del titolo dello schema</a:t>
            </a:r>
          </a:p>
        </p:txBody>
      </p:sp>
      <p:sp>
        <p:nvSpPr>
          <p:cNvPr id="14" name="Rettango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D7B33760-7A5A-4091-96F0-1B78378A4065}" type="datetime1">
              <a:rPr lang="it-IT" noProof="0" smtClean="0"/>
              <a:t>23/04/2023</a:t>
            </a:fld>
            <a:endParaRPr lang="it-IT" noProof="0"/>
          </a:p>
        </p:txBody>
      </p:sp>
      <p:sp>
        <p:nvSpPr>
          <p:cNvPr id="15" name="Segnaposto testo 3">
            <a:extLst>
              <a:ext uri="{FF2B5EF4-FFF2-40B4-BE49-F238E27FC236}">
                <a16:creationId xmlns:a16="http://schemas.microsoft.com/office/drawing/2014/main" id="{465B3165-6F10-4D0F-9BC8-B4C451444D69}"/>
              </a:ext>
            </a:extLst>
          </p:cNvPr>
          <p:cNvSpPr>
            <a:spLocks noGrp="1"/>
          </p:cNvSpPr>
          <p:nvPr>
            <p:ph type="body" sz="half" idx="2"/>
          </p:nvPr>
        </p:nvSpPr>
        <p:spPr>
          <a:xfrm>
            <a:off x="262466" y="2684770"/>
            <a:ext cx="1259814" cy="330454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6" name="Segnaposto contenuto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rtlCol="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olo titolo">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a:t>Fare clic per modificare lo stile del titolo dello schema</a:t>
            </a:r>
          </a:p>
        </p:txBody>
      </p:sp>
      <p:sp>
        <p:nvSpPr>
          <p:cNvPr id="14" name="Rettango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3" name="Segnaposto dat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B1A06F87-3A97-4324-8F06-93368CAC180F}" type="datetime1">
              <a:rPr lang="it-IT" noProof="0" smtClean="0"/>
              <a:t>23/04/2023</a:t>
            </a:fld>
            <a:endParaRPr lang="it-IT" noProof="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8" name="Segnaposto data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rtlCol="0"/>
          <a:lstStyle/>
          <a:p>
            <a:pPr rtl="0"/>
            <a:fld id="{8F77D10B-304A-431A-8723-6B64B946B115}" type="datetime1">
              <a:rPr lang="it-IT" noProof="0" smtClean="0"/>
              <a:t>23/04/2023</a:t>
            </a:fld>
            <a:endParaRPr lang="it-IT" noProof="0"/>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estazione sezione">
    <p:spTree>
      <p:nvGrpSpPr>
        <p:cNvPr id="1" name=""/>
        <p:cNvGrpSpPr/>
        <p:nvPr/>
      </p:nvGrpSpPr>
      <p:grpSpPr>
        <a:xfrm>
          <a:off x="0" y="0"/>
          <a:ext cx="0" cy="0"/>
          <a:chOff x="0" y="0"/>
          <a:chExt cx="0" cy="0"/>
        </a:xfrm>
      </p:grpSpPr>
      <p:sp>
        <p:nvSpPr>
          <p:cNvPr id="7" name="Rettangolo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8" name="Rettangolo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069848" y="1298448"/>
            <a:ext cx="7315200" cy="3255264"/>
          </a:xfrm>
        </p:spPr>
        <p:txBody>
          <a:bodyPr rtlCol="0" anchor="b">
            <a:normAutofit/>
          </a:bodyPr>
          <a:lstStyle>
            <a:lvl1pPr algn="l">
              <a:defRPr sz="5900" spc="-100" baseline="0">
                <a:solidFill>
                  <a:schemeClr val="tx1"/>
                </a:solidFill>
              </a:defRPr>
            </a:lvl1pPr>
          </a:lstStyle>
          <a:p>
            <a:pPr rtl="0"/>
            <a:r>
              <a:rPr lang="it-IT" noProof="0"/>
              <a:t>Fare clic per modificare lo stile del titolo dello schema</a:t>
            </a:r>
          </a:p>
        </p:txBody>
      </p:sp>
      <p:sp>
        <p:nvSpPr>
          <p:cNvPr id="3" name="Sottotitolo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re clic per modificare lo stile del sottotitolo dello schema</a:t>
            </a:r>
          </a:p>
        </p:txBody>
      </p:sp>
      <p:sp>
        <p:nvSpPr>
          <p:cNvPr id="4" name="Segnaposto data 3"/>
          <p:cNvSpPr>
            <a:spLocks noGrp="1"/>
          </p:cNvSpPr>
          <p:nvPr>
            <p:ph type="dt" sz="half" idx="10"/>
          </p:nvPr>
        </p:nvSpPr>
        <p:spPr/>
        <p:txBody>
          <a:bodyPr rtlCol="0"/>
          <a:lstStyle/>
          <a:p>
            <a:pPr rtl="0"/>
            <a:fld id="{74BEDFC3-92BA-4763-9E1D-CEDED67B449B}" type="datetime1">
              <a:rPr lang="it-IT" noProof="0" smtClean="0"/>
              <a:t>23/04/2023</a:t>
            </a:fld>
            <a:endParaRPr lang="it-IT" noProof="0"/>
          </a:p>
        </p:txBody>
      </p:sp>
      <p:sp>
        <p:nvSpPr>
          <p:cNvPr id="5" name="Segnaposto piè di pagina 4"/>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0" name="Rettangolo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1" name="Rettangolo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it-IT" noProof="0"/>
              <a:t>Fare clic per modificare lo stile del titolo dello schema</a:t>
            </a:r>
          </a:p>
        </p:txBody>
      </p:sp>
      <p:sp>
        <p:nvSpPr>
          <p:cNvPr id="3" name="Segnaposto contenuto 2"/>
          <p:cNvSpPr>
            <a:spLocks noGrp="1"/>
          </p:cNvSpPr>
          <p:nvPr>
            <p:ph idx="1" hasCustomPrompt="1"/>
          </p:nvPr>
        </p:nvSpPr>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08751DF5-E0B8-4418-B324-6F10F2757901}" type="datetime1">
              <a:rPr lang="it-IT" noProof="0" smtClean="0"/>
              <a:t>23/04/2023</a:t>
            </a:fld>
            <a:endParaRPr lang="it-IT" noProof="0"/>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3" name="Tito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it-IT" noProof="0"/>
              <a:t>Fare clic per modificare lo stile del titolo dello schema</a:t>
            </a:r>
          </a:p>
        </p:txBody>
      </p:sp>
      <p:sp>
        <p:nvSpPr>
          <p:cNvPr id="14" name="Rettango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2" name="Rettangolo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6" name="Segnaposto testo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rtlCol="0"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3" name="Segnaposto dat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80575B7E-6AEB-4DC9-860E-906DCBEF1F65}" type="datetime1">
              <a:rPr lang="it-IT" noProof="0" smtClean="0"/>
              <a:t>23/04/2023</a:t>
            </a:fld>
            <a:endParaRPr lang="it-IT" noProof="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a sinistra">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8983566" y="2345167"/>
            <a:ext cx="2947482" cy="3376355"/>
          </a:xfrm>
        </p:spPr>
        <p:txBody>
          <a:bodyPr rtlCol="0"/>
          <a:lstStyle>
            <a:lvl1pPr>
              <a:defRPr>
                <a:solidFill>
                  <a:schemeClr val="tx1"/>
                </a:solidFill>
              </a:defRPr>
            </a:lvl1pPr>
          </a:lstStyle>
          <a:p>
            <a:pPr rtl="0"/>
            <a:r>
              <a:rPr lang="it-IT" noProof="0"/>
              <a:t>Fare clic per modificare lo stile del titolo dello schema</a:t>
            </a:r>
          </a:p>
        </p:txBody>
      </p:sp>
      <p:sp>
        <p:nvSpPr>
          <p:cNvPr id="9" name="Rettangolo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it-IT" noProof="0"/>
          </a:p>
        </p:txBody>
      </p:sp>
      <p:sp>
        <p:nvSpPr>
          <p:cNvPr id="3" name="Segnaposto contenuto 2"/>
          <p:cNvSpPr>
            <a:spLocks noGrp="1"/>
          </p:cNvSpPr>
          <p:nvPr>
            <p:ph idx="1" hasCustomPrompt="1"/>
          </p:nvPr>
        </p:nvSpPr>
        <p:spPr>
          <a:xfrm>
            <a:off x="951134" y="860611"/>
            <a:ext cx="7315200" cy="512064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9BC8C58F-CE13-447F-AE62-5D8C9F0EEAD7}" type="datetime1">
              <a:rPr lang="it-IT" noProof="0" smtClean="0"/>
              <a:t>23/04/2023</a:t>
            </a:fld>
            <a:endParaRPr lang="it-IT" noProof="0"/>
          </a:p>
        </p:txBody>
      </p:sp>
      <p:sp>
        <p:nvSpPr>
          <p:cNvPr id="8" name="Rettangolo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a sinistra e 4 caselle di contenuto">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noProof="0"/>
          </a:p>
        </p:txBody>
      </p:sp>
      <p:sp>
        <p:nvSpPr>
          <p:cNvPr id="10" name="Rettangolo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noProof="0"/>
          </a:p>
        </p:txBody>
      </p:sp>
      <p:sp>
        <p:nvSpPr>
          <p:cNvPr id="11" name="Rettangolo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it-IT" noProof="0"/>
              <a:t>Fare clic per modificare lo stile del titolo dello schema</a:t>
            </a:r>
          </a:p>
        </p:txBody>
      </p:sp>
      <p:sp>
        <p:nvSpPr>
          <p:cNvPr id="3" name="Segnaposto contenuto 2"/>
          <p:cNvSpPr>
            <a:spLocks noGrp="1"/>
          </p:cNvSpPr>
          <p:nvPr>
            <p:ph idx="1" hasCustomPrompt="1"/>
          </p:nvPr>
        </p:nvSpPr>
        <p:spPr>
          <a:xfrm>
            <a:off x="3869268"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p:cNvSpPr>
            <a:spLocks noGrp="1"/>
          </p:cNvSpPr>
          <p:nvPr>
            <p:ph type="ftr" sz="quarter" idx="11"/>
          </p:nvPr>
        </p:nvSpPr>
        <p:spPr/>
        <p:txBody>
          <a:bodyPr rtlCol="0"/>
          <a:lstStyle>
            <a:lvl1pPr>
              <a:defRPr>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it-IT" noProof="0" smtClean="0"/>
              <a:pPr/>
              <a:t>‹N›</a:t>
            </a:fld>
            <a:endParaRPr lang="it-IT" noProof="0"/>
          </a:p>
        </p:txBody>
      </p:sp>
      <p:sp>
        <p:nvSpPr>
          <p:cNvPr id="7" name="Segnaposto dat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9BB24F5C-6210-4E88-A62C-806D5DE1B6BD}" type="datetime1">
              <a:rPr lang="it-IT" noProof="0" smtClean="0"/>
              <a:t>23/04/2023</a:t>
            </a:fld>
            <a:endParaRPr lang="it-IT" noProof="0"/>
          </a:p>
        </p:txBody>
      </p:sp>
      <p:sp>
        <p:nvSpPr>
          <p:cNvPr id="12" name="Segnaposto contenuto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3" name="Segnaposto contenuto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4" name="Segnaposto contenuto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9" name="Rettangolo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0" name="Rettangolo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2" name="Titolo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rtlCol="0"/>
          <a:lstStyle>
            <a:lvl1pPr>
              <a:defRPr>
                <a:solidFill>
                  <a:schemeClr val="tx1"/>
                </a:solidFill>
              </a:defRPr>
            </a:lvl1pPr>
          </a:lstStyle>
          <a:p>
            <a:pPr rtl="0"/>
            <a:r>
              <a:rPr lang="it-IT" noProof="0"/>
              <a:t>Fare clic per modificare lo stile del titolo dello schema</a:t>
            </a:r>
          </a:p>
        </p:txBody>
      </p:sp>
      <p:sp>
        <p:nvSpPr>
          <p:cNvPr id="14" name="Rettangolo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testo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7" name="Segnaposto data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E306EC6F-EB1C-45C7-B760-EFEF6202BCB2}" type="datetime1">
              <a:rPr lang="it-IT" noProof="0" smtClean="0"/>
              <a:t>23/04/2023</a:t>
            </a:fld>
            <a:endParaRPr lang="it-IT" noProof="0"/>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e titolo a destra">
    <p:bg>
      <p:bgPr>
        <a:solidFill>
          <a:schemeClr val="bg1"/>
        </a:solidFill>
        <a:effectLst/>
      </p:bgPr>
    </p:bg>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10" name="Rettangolo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Rettangolo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noProof="0"/>
          </a:p>
        </p:txBody>
      </p:sp>
      <p:sp>
        <p:nvSpPr>
          <p:cNvPr id="12" name="Titolo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rtlCol="0"/>
          <a:lstStyle>
            <a:lvl1pPr>
              <a:defRPr>
                <a:solidFill>
                  <a:schemeClr val="tx1"/>
                </a:solidFill>
              </a:defRPr>
            </a:lvl1pPr>
          </a:lstStyle>
          <a:p>
            <a:pPr rtl="0"/>
            <a:r>
              <a:rPr lang="it-IT" noProof="0"/>
              <a:t>Fare clic per modificare lo stile del titolo dello schema</a:t>
            </a:r>
          </a:p>
        </p:txBody>
      </p:sp>
      <p:sp>
        <p:nvSpPr>
          <p:cNvPr id="14" name="Rettangolo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testo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7" name="Segnaposto data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5E403107-27E8-4A8F-BEAD-DE9E333604C9}" type="datetime1">
              <a:rPr lang="it-IT" noProof="0" smtClean="0"/>
              <a:t>23/04/2023</a:t>
            </a:fld>
            <a:endParaRPr lang="it-IT" noProof="0"/>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rtlCol="0"/>
          <a:lstStyle/>
          <a:p>
            <a:pPr rtl="0"/>
            <a:r>
              <a:rPr lang="it-IT" noProof="0"/>
              <a:t>Fare clic sull'icona per inserire un'immagine</a:t>
            </a:r>
          </a:p>
        </p:txBody>
      </p:sp>
      <p:sp>
        <p:nvSpPr>
          <p:cNvPr id="9" name="Rettangolo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it-IT" noProof="0"/>
          </a:p>
        </p:txBody>
      </p:sp>
      <p:sp>
        <p:nvSpPr>
          <p:cNvPr id="10" name="Rettangolo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Titolo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rtlCol="0">
            <a:normAutofit/>
          </a:bodyPr>
          <a:lstStyle>
            <a:lvl1pPr>
              <a:defRPr>
                <a:solidFill>
                  <a:schemeClr val="tx1"/>
                </a:solidFill>
              </a:defRPr>
            </a:lvl1pPr>
          </a:lstStyle>
          <a:p>
            <a:pPr rtl="0"/>
            <a:r>
              <a:rPr lang="it-IT" sz="3000" noProof="0"/>
              <a:t>Fare clic per modificare lo stile del titolo dello schema</a:t>
            </a:r>
          </a:p>
        </p:txBody>
      </p:sp>
      <p:sp>
        <p:nvSpPr>
          <p:cNvPr id="13" name="Segnaposto contenuto 2">
            <a:extLst>
              <a:ext uri="{FF2B5EF4-FFF2-40B4-BE49-F238E27FC236}">
                <a16:creationId xmlns:a16="http://schemas.microsoft.com/office/drawing/2014/main" id="{FC504EF3-1237-4467-9FD5-E0E43C1BABF5}"/>
              </a:ext>
            </a:extLst>
          </p:cNvPr>
          <p:cNvSpPr>
            <a:spLocks noGrp="1"/>
          </p:cNvSpPr>
          <p:nvPr>
            <p:ph idx="1"/>
          </p:nvPr>
        </p:nvSpPr>
        <p:spPr>
          <a:xfrm>
            <a:off x="7929197" y="1206481"/>
            <a:ext cx="4079631" cy="4469129"/>
          </a:xfrm>
        </p:spPr>
        <p:txBody>
          <a:bodyPr rtlCol="0"/>
          <a:lstStyle>
            <a:lvl1pPr>
              <a:defRPr>
                <a:solidFill>
                  <a:schemeClr val="bg2"/>
                </a:solidFill>
              </a:defRPr>
            </a:lvl1pPr>
          </a:lstStyle>
          <a:p>
            <a:pPr lvl="0" rtl="0"/>
            <a:r>
              <a:rPr lang="it-IT" noProof="0"/>
              <a:t>Fare clic per modificare gli stili del testo dello schema</a:t>
            </a:r>
          </a:p>
        </p:txBody>
      </p:sp>
      <p:sp>
        <p:nvSpPr>
          <p:cNvPr id="6" name="Segnaposto piè di pagina 5"/>
          <p:cNvSpPr>
            <a:spLocks noGrp="1"/>
          </p:cNvSpPr>
          <p:nvPr>
            <p:ph type="ftr" sz="quarter" idx="11"/>
          </p:nvPr>
        </p:nvSpPr>
        <p:spPr/>
        <p:txBody>
          <a:bodyPr rtlCol="0"/>
          <a:lstStyle/>
          <a:p>
            <a:pPr rtl="0"/>
            <a:endParaRPr lang="it-IT" noProof="0"/>
          </a:p>
          <a:p>
            <a:pPr rtl="0"/>
            <a:r>
              <a:rPr lang="it-IT" noProof="0"/>
              <a:t> Aggiungere un piè di pagina 	</a:t>
            </a:r>
          </a:p>
          <a:p>
            <a:pPr rtl="0"/>
            <a:endParaRPr lang="it-IT" noProof="0"/>
          </a:p>
        </p:txBody>
      </p:sp>
      <p:sp>
        <p:nvSpPr>
          <p:cNvPr id="7" name="Segnaposto numero diapositiva 6"/>
          <p:cNvSpPr>
            <a:spLocks noGrp="1"/>
          </p:cNvSpPr>
          <p:nvPr>
            <p:ph type="sldNum" sz="quarter" idx="12"/>
          </p:nvPr>
        </p:nvSpPr>
        <p:spPr/>
        <p:txBody>
          <a:bodyPr rtlCol="0"/>
          <a:lstStyle/>
          <a:p>
            <a:pPr rtl="0"/>
            <a:fld id="{2F5601C1-348E-4149-A60A-012B14EBE97F}" type="slidenum">
              <a:rPr lang="it-IT" noProof="0" smtClean="0"/>
              <a:t>‹N›</a:t>
            </a:fld>
            <a:endParaRPr lang="it-IT" noProof="0"/>
          </a:p>
        </p:txBody>
      </p:sp>
      <p:sp>
        <p:nvSpPr>
          <p:cNvPr id="24" name="Segnaposto data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rtlCol="0"/>
          <a:lstStyle/>
          <a:p>
            <a:pPr rtl="0"/>
            <a:fld id="{7BBCE711-8020-4DD4-8309-5D0EEF1122BC}" type="datetime1">
              <a:rPr lang="it-IT" noProof="0" smtClean="0"/>
              <a:t>23/04/2023</a:t>
            </a:fld>
            <a:endParaRPr lang="it-IT" noProof="0"/>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pPr rtl="0"/>
            <a:fld id="{1A5A9E81-39A9-469D-B3CA-48F7B7A9C059}" type="datetime1">
              <a:rPr lang="it-IT" noProof="0" smtClean="0"/>
              <a:t>23/04/2023</a:t>
            </a:fld>
            <a:endParaRPr lang="it-IT" noProof="0"/>
          </a:p>
        </p:txBody>
      </p:sp>
      <p:sp>
        <p:nvSpPr>
          <p:cNvPr id="5" name="Segnaposto piè di pagina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pPr rtl="0"/>
            <a:endParaRPr lang="it-IT" noProof="0"/>
          </a:p>
          <a:p>
            <a:pPr rtl="0"/>
            <a:r>
              <a:rPr lang="it-IT" noProof="0"/>
              <a:t> Aggiungere un piè di pagina 	</a:t>
            </a:r>
          </a:p>
          <a:p>
            <a:pPr rtl="0"/>
            <a:endParaRPr lang="it-IT" noProof="0"/>
          </a:p>
        </p:txBody>
      </p:sp>
      <p:sp>
        <p:nvSpPr>
          <p:cNvPr id="6" name="Segnaposto numero diapositiva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pPr rtl="0"/>
            <a:fld id="{2F5601C1-348E-4149-A60A-012B14EBE97F}" type="slidenum">
              <a:rPr lang="it-IT" noProof="0" smtClean="0"/>
              <a:pPr/>
              <a:t>‹N›</a:t>
            </a:fld>
            <a:endParaRPr lang="it-IT" noProof="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hf sldNum="0" hdr="0" ftr="0" dt="0"/>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lumMod val="5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lumMod val="5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lumMod val="5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ttangolo 10" descr="elemento decorativo">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13" name="Rettangolo 12" descr="elemento decorativo">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15" name="Rettangolo 14" descr="elemento decorativo">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D121E24A-B45F-4E84-817F-A0D105887FBE}"/>
              </a:ext>
            </a:extLst>
          </p:cNvPr>
          <p:cNvSpPr>
            <a:spLocks noGrp="1"/>
          </p:cNvSpPr>
          <p:nvPr>
            <p:ph type="ctrTitle"/>
          </p:nvPr>
        </p:nvSpPr>
        <p:spPr/>
        <p:txBody>
          <a:bodyPr rtlCol="0"/>
          <a:lstStyle/>
          <a:p>
            <a:pPr rtl="0"/>
            <a:r>
              <a:rPr lang="it-IT" dirty="0"/>
              <a:t>A scuola anche io: inclusione stranieri V Municipio</a:t>
            </a:r>
          </a:p>
        </p:txBody>
      </p:sp>
      <p:sp>
        <p:nvSpPr>
          <p:cNvPr id="3" name="Sottotitolo 2">
            <a:extLst>
              <a:ext uri="{FF2B5EF4-FFF2-40B4-BE49-F238E27FC236}">
                <a16:creationId xmlns:a16="http://schemas.microsoft.com/office/drawing/2014/main" id="{B1DCF22D-34B9-4165-8498-9B48279F64D5}"/>
              </a:ext>
            </a:extLst>
          </p:cNvPr>
          <p:cNvSpPr>
            <a:spLocks noGrp="1"/>
          </p:cNvSpPr>
          <p:nvPr>
            <p:ph type="subTitle" idx="1"/>
          </p:nvPr>
        </p:nvSpPr>
        <p:spPr/>
        <p:txBody>
          <a:bodyPr rtlCol="0"/>
          <a:lstStyle/>
          <a:p>
            <a:pPr rtl="0"/>
            <a:r>
              <a:rPr lang="it-IT" dirty="0"/>
              <a:t>Chiara Simoncini</a:t>
            </a:r>
          </a:p>
        </p:txBody>
      </p:sp>
      <p:pic>
        <p:nvPicPr>
          <p:cNvPr id="5" name="Elemento grafico 4" descr="Gruppo">
            <a:extLst>
              <a:ext uri="{FF2B5EF4-FFF2-40B4-BE49-F238E27FC236}">
                <a16:creationId xmlns:a16="http://schemas.microsoft.com/office/drawing/2014/main" id="{AEE3CC4A-1C1A-47EE-A13F-126EC5A99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black">
          <a:xfrm>
            <a:off x="808200" y="2636998"/>
            <a:ext cx="1584000" cy="1584000"/>
          </a:xfrm>
          <a:prstGeom prst="rect">
            <a:avLst/>
          </a:prstGeom>
        </p:spPr>
      </p:pic>
    </p:spTree>
    <p:extLst>
      <p:ext uri="{BB962C8B-B14F-4D97-AF65-F5344CB8AC3E}">
        <p14:creationId xmlns:p14="http://schemas.microsoft.com/office/powerpoint/2010/main" val="33549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Disegno">
            <a:extLst>
              <a:ext uri="{FF2B5EF4-FFF2-40B4-BE49-F238E27FC236}">
                <a16:creationId xmlns:a16="http://schemas.microsoft.com/office/drawing/2014/main" id="{7547BCE0-C8B2-437B-B9CE-55425ED9D0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ttangolo 7" descr="elemento decorativo">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97986" y="658637"/>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9" name="Rettangolo 8" descr="elemento decorativo">
            <a:extLst>
              <a:ext uri="{FF2B5EF4-FFF2-40B4-BE49-F238E27FC236}">
                <a16:creationId xmlns:a16="http://schemas.microsoft.com/office/drawing/2014/main" id="{1C7DA1A2-9BDF-4155-8D43-85CEACD190F0}"/>
              </a:ext>
              <a:ext uri="{C183D7F6-B498-43B3-948B-1728B52AA6E4}">
                <adec:decorative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10" name="Rettangolo 9" descr="elemento decorativo">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3" name="Segnaposto contenuto 2">
            <a:extLst>
              <a:ext uri="{FF2B5EF4-FFF2-40B4-BE49-F238E27FC236}">
                <a16:creationId xmlns:a16="http://schemas.microsoft.com/office/drawing/2014/main" id="{5AB4169B-E0AC-417E-989B-E40DC3491EC1}"/>
              </a:ext>
            </a:extLst>
          </p:cNvPr>
          <p:cNvSpPr>
            <a:spLocks noGrp="1"/>
          </p:cNvSpPr>
          <p:nvPr>
            <p:ph idx="1"/>
          </p:nvPr>
        </p:nvSpPr>
        <p:spPr>
          <a:xfrm>
            <a:off x="3869268" y="864108"/>
            <a:ext cx="7672244" cy="4767258"/>
          </a:xfrm>
        </p:spPr>
        <p:txBody>
          <a:bodyPr rtlCol="0"/>
          <a:lstStyle/>
          <a:p>
            <a:pPr marL="0" indent="0" algn="just">
              <a:lnSpc>
                <a:spcPct val="150000"/>
              </a:lnSpc>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L'utenza scolastica, di ceto medio basso, è costituita da molti bambini migranti che presentano problematiche diverse: difficoltà di comprensione della lingua italiana, incrementata da frequenze saltuarie e dai lunghi periodi di assenza durante il corso dell'anno scolastico dovuti ai rientri ricorrenti nei Paesi d'origine; permanenza precaria nella scuola a causa degli spostamenti dell'intera famiglia per motivi lavorativi; difficoltà da parte della scuola di fronteggiare i problemi di lingua nonostante l'attivazione di numerosi laboratori di L2 per favorire il processo di apprendimento dell'italiano (progetto FAMI 2014/2020); necessità di incrementare, attraverso una collaborazione ancora più stretta con il Municipio e con le realtà del territorio, iniziative che promuovano e valorizzino la cultura. (Fonte RAV 2019/2022).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it-IT"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038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40CCB7C-FDCB-C35D-FBFE-D742232C59DB}"/>
              </a:ext>
            </a:extLst>
          </p:cNvPr>
          <p:cNvPicPr>
            <a:picLocks noChangeAspect="1"/>
          </p:cNvPicPr>
          <p:nvPr/>
        </p:nvPicPr>
        <p:blipFill rotWithShape="1">
          <a:blip r:embed="rId3"/>
          <a:srcRect l="46491" t="14869" r="8140" b="58938"/>
          <a:stretch/>
        </p:blipFill>
        <p:spPr bwMode="auto">
          <a:xfrm>
            <a:off x="2509025" y="2800256"/>
            <a:ext cx="7939668" cy="35782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154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Disegno">
            <a:extLst>
              <a:ext uri="{FF2B5EF4-FFF2-40B4-BE49-F238E27FC236}">
                <a16:creationId xmlns:a16="http://schemas.microsoft.com/office/drawing/2014/main" id="{7547BCE0-C8B2-437B-B9CE-55425ED9D0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ttangolo 7" descr="elemento decorativo">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97986" y="658637"/>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9" name="Rettangolo 8" descr="elemento decorativo">
            <a:extLst>
              <a:ext uri="{FF2B5EF4-FFF2-40B4-BE49-F238E27FC236}">
                <a16:creationId xmlns:a16="http://schemas.microsoft.com/office/drawing/2014/main" id="{1C7DA1A2-9BDF-4155-8D43-85CEACD190F0}"/>
              </a:ext>
              <a:ext uri="{C183D7F6-B498-43B3-948B-1728B52AA6E4}">
                <adec:decorative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10" name="Rettangolo 9" descr="elemento decorativo">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3" name="Segnaposto contenuto 2">
            <a:extLst>
              <a:ext uri="{FF2B5EF4-FFF2-40B4-BE49-F238E27FC236}">
                <a16:creationId xmlns:a16="http://schemas.microsoft.com/office/drawing/2014/main" id="{5AB4169B-E0AC-417E-989B-E40DC3491EC1}"/>
              </a:ext>
            </a:extLst>
          </p:cNvPr>
          <p:cNvSpPr>
            <a:spLocks noGrp="1"/>
          </p:cNvSpPr>
          <p:nvPr>
            <p:ph idx="1"/>
          </p:nvPr>
        </p:nvSpPr>
        <p:spPr>
          <a:xfrm>
            <a:off x="3869268" y="1661532"/>
            <a:ext cx="7672244" cy="3969834"/>
          </a:xfrm>
        </p:spPr>
        <p:txBody>
          <a:bodyPr rtlCol="0">
            <a:normAutofit lnSpcReduction="10000"/>
          </a:bodyPr>
          <a:lstStyle/>
          <a:p>
            <a:pPr marL="0" indent="0" algn="just">
              <a:lnSpc>
                <a:spcPct val="100000"/>
              </a:lnSpc>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un tale contesto di riferimento è imprescindibile che le varie realtà del territorio collaborino strettamente fra loro al fine di ottimizzare tutti gli interventi per una proficua formazione e realizzazione della persona. La scuola deve provare a superare le barriere territoriali per garantire il successo e il benessere ai minori di cui sopra cercando alleanze attraverso accordi non solo con altre realtà scolastiche del territorio ma anche con le associazioni del terzo settore con vocazione educazionale-inclusiva.</a:t>
            </a:r>
          </a:p>
          <a:p>
            <a:pPr marL="0" indent="0" algn="just">
              <a:lnSpc>
                <a:spcPct val="100000"/>
              </a:lnSpc>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Oltre ai vari istituti scolastici attivi nel V Municipio – Ambito Roma 3 (26 scuole di cui 15 Istituti Comprensivi), realtà molto collaborative sono le associazioni del terzo settore.</a:t>
            </a:r>
            <a:r>
              <a:rPr lang="it-IT" sz="1800" dirty="0">
                <a:effectLst/>
                <a:latin typeface="Montserrat" panose="00000500000000000000" pitchFamily="2"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L’obiettivo principale di questi interscambi è quello</a:t>
            </a:r>
            <a:r>
              <a:rPr lang="it-IT" sz="1800" dirty="0">
                <a:effectLst/>
                <a:latin typeface="Montserrat" panose="00000500000000000000" pitchFamily="2"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di sviluppare attività di educazione che vadano nella direzione di una cittadinanza e di una solidarietà attiva e non caritatevole, che permetta ai giovani e ai bambini di essere attori consapevoli delle scelte che li riguardano e del mondo che li circonda, di contribuire alla sua evoluzione, in una prospettiva di progresso individuale e sociale</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it-IT"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659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Disegno">
            <a:extLst>
              <a:ext uri="{FF2B5EF4-FFF2-40B4-BE49-F238E27FC236}">
                <a16:creationId xmlns:a16="http://schemas.microsoft.com/office/drawing/2014/main" id="{7547BCE0-C8B2-437B-B9CE-55425ED9D0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ttangolo 7" descr="elemento decorativo">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97986" y="658637"/>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9" name="Rettangolo 8" descr="elemento decorativo">
            <a:extLst>
              <a:ext uri="{FF2B5EF4-FFF2-40B4-BE49-F238E27FC236}">
                <a16:creationId xmlns:a16="http://schemas.microsoft.com/office/drawing/2014/main" id="{1C7DA1A2-9BDF-4155-8D43-85CEACD190F0}"/>
              </a:ext>
              <a:ext uri="{C183D7F6-B498-43B3-948B-1728B52AA6E4}">
                <adec:decorative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10" name="Rettangolo 9" descr="elemento decorativo">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3" name="Segnaposto contenuto 2">
            <a:extLst>
              <a:ext uri="{FF2B5EF4-FFF2-40B4-BE49-F238E27FC236}">
                <a16:creationId xmlns:a16="http://schemas.microsoft.com/office/drawing/2014/main" id="{5AB4169B-E0AC-417E-989B-E40DC3491EC1}"/>
              </a:ext>
            </a:extLst>
          </p:cNvPr>
          <p:cNvSpPr>
            <a:spLocks noGrp="1"/>
          </p:cNvSpPr>
          <p:nvPr>
            <p:ph idx="1"/>
          </p:nvPr>
        </p:nvSpPr>
        <p:spPr>
          <a:xfrm>
            <a:off x="3869268" y="1427356"/>
            <a:ext cx="7672244" cy="4204010"/>
          </a:xfrm>
        </p:spPr>
        <p:txBody>
          <a:bodyPr rtlCol="0">
            <a:normAutofit fontScale="77500" lnSpcReduction="20000"/>
          </a:bodyPr>
          <a:lstStyle/>
          <a:p>
            <a:pPr marL="0" indent="0" algn="just">
              <a:lnSpc>
                <a:spcPct val="150000"/>
              </a:lnSpc>
              <a:spcAft>
                <a:spcPts val="800"/>
              </a:spcAft>
              <a:buNone/>
            </a:pPr>
            <a:r>
              <a:rPr lang="it-IT" sz="2100" dirty="0">
                <a:effectLst/>
                <a:latin typeface="Times New Roman" panose="02020603050405020304" pitchFamily="18" charset="0"/>
                <a:ea typeface="Calibri" panose="020F0502020204030204" pitchFamily="34" charset="0"/>
                <a:cs typeface="Times New Roman" panose="02020603050405020304" pitchFamily="18" charset="0"/>
              </a:rPr>
              <a:t>La presenza di alunni stranieri è un dato ormai strutturale del nostro sistema scolastico, un’occasione di cambiamento, un impegno e un’opportunità a mettere in atto progetti di integrazione e di arricchimento-approfondimento del sapere.</a:t>
            </a:r>
          </a:p>
          <a:p>
            <a:pPr marL="0" indent="0" algn="just">
              <a:lnSpc>
                <a:spcPct val="150000"/>
              </a:lnSpc>
              <a:spcAft>
                <a:spcPts val="800"/>
              </a:spcAft>
              <a:buNone/>
            </a:pPr>
            <a:r>
              <a:rPr lang="it-IT" sz="2100" dirty="0">
                <a:effectLst/>
                <a:latin typeface="Times New Roman" panose="02020603050405020304" pitchFamily="18" charset="0"/>
                <a:ea typeface="Calibri" panose="020F0502020204030204" pitchFamily="34" charset="0"/>
                <a:cs typeface="Times New Roman" panose="02020603050405020304" pitchFamily="18" charset="0"/>
              </a:rPr>
              <a:t>La scuola italiana sceglie di adottare la prospettiva interculturale, ovvero la promozione del dialogo e del confronto tra culture, per tutti gli alunni e a tutti i livelli: insegnamento, curricoli, didattica, discipline, relazione, vita della classe. Scegliere l’ottica interculturale significa, quindi, non limitarsi a strategie di integrazione degli alunni immigrati, né a misure compensative di carattere speciale.</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2100" dirty="0">
                <a:effectLst/>
                <a:latin typeface="Times New Roman" panose="02020603050405020304" pitchFamily="18" charset="0"/>
                <a:ea typeface="Calibri" panose="020F0502020204030204" pitchFamily="34" charset="0"/>
                <a:cs typeface="Times New Roman" panose="02020603050405020304" pitchFamily="18" charset="0"/>
              </a:rPr>
              <a:t>Si tratta di assumere la diversità come paradigma dell’identità stessa nel pluralismo, come occasione per aprire l’intero sistema a tutte le differenze. Tale approccio si basa su una concezione dinamica della cultura, che evita sia gli stereotipi che la folklorizzazione. </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it-IT"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795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DE4AD5A-49D3-F460-70B2-4AF7A26E519D}"/>
              </a:ext>
            </a:extLst>
          </p:cNvPr>
          <p:cNvPicPr>
            <a:picLocks noChangeAspect="1"/>
          </p:cNvPicPr>
          <p:nvPr/>
        </p:nvPicPr>
        <p:blipFill rotWithShape="1">
          <a:blip r:embed="rId3"/>
          <a:srcRect l="29644" t="25537" r="29472" b="9414"/>
          <a:stretch/>
        </p:blipFill>
        <p:spPr bwMode="auto">
          <a:xfrm>
            <a:off x="2698596" y="747131"/>
            <a:ext cx="8207297" cy="57396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535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Immagine 21" descr="Laurea">
            <a:extLst>
              <a:ext uri="{FF2B5EF4-FFF2-40B4-BE49-F238E27FC236}">
                <a16:creationId xmlns:a16="http://schemas.microsoft.com/office/drawing/2014/main" id="{858504C3-A3CB-44FD-8920-1C9ECE4D2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ttangolo 11" descr="elemento decorativo">
            <a:extLst>
              <a:ext uri="{FF2B5EF4-FFF2-40B4-BE49-F238E27FC236}">
                <a16:creationId xmlns:a16="http://schemas.microsoft.com/office/drawing/2014/main" id="{A59A40CD-5408-433E-BDDB-04473D25E20F}"/>
              </a:ext>
              <a:ext uri="{C183D7F6-B498-43B3-948B-1728B52AA6E4}">
                <adec:decorative xmlns:adec="http://schemas.microsoft.com/office/drawing/2017/decorative" val="1"/>
              </a:ext>
            </a:extLst>
          </p:cNvPr>
          <p:cNvSpPr/>
          <p:nvPr/>
        </p:nvSpPr>
        <p:spPr>
          <a:xfrm>
            <a:off x="1791" y="26789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13" name="Rettangolo 12" descr="elemento decorativo">
            <a:extLst>
              <a:ext uri="{FF2B5EF4-FFF2-40B4-BE49-F238E27FC236}">
                <a16:creationId xmlns:a16="http://schemas.microsoft.com/office/drawing/2014/main" id="{595A3B18-E778-4780-AC96-F48E7BD591D6}"/>
              </a:ext>
              <a:ext uri="{C183D7F6-B498-43B3-948B-1728B52AA6E4}">
                <adec:decorative xmlns:adec="http://schemas.microsoft.com/office/drawing/2017/decorative" val="1"/>
              </a:ext>
            </a:extLst>
          </p:cNvPr>
          <p:cNvSpPr/>
          <p:nvPr/>
        </p:nvSpPr>
        <p:spPr>
          <a:xfrm>
            <a:off x="3328646" y="2681210"/>
            <a:ext cx="8486324"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4" name="Rettangolo 13" descr="elemento decorativo">
            <a:extLst>
              <a:ext uri="{FF2B5EF4-FFF2-40B4-BE49-F238E27FC236}">
                <a16:creationId xmlns:a16="http://schemas.microsoft.com/office/drawing/2014/main" id="{EACD7D33-424E-4924-8CCA-0ECB2EE6B293}"/>
              </a:ext>
              <a:ext uri="{C183D7F6-B498-43B3-948B-1728B52AA6E4}">
                <adec:decorative xmlns:adec="http://schemas.microsoft.com/office/drawing/2017/decorative" val="1"/>
              </a:ext>
            </a:extLst>
          </p:cNvPr>
          <p:cNvSpPr/>
          <p:nvPr/>
        </p:nvSpPr>
        <p:spPr>
          <a:xfrm>
            <a:off x="1792" y="9113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15" name="Rettangolo 14" descr="elemento decorativo">
            <a:extLst>
              <a:ext uri="{FF2B5EF4-FFF2-40B4-BE49-F238E27FC236}">
                <a16:creationId xmlns:a16="http://schemas.microsoft.com/office/drawing/2014/main" id="{E9C450B1-121D-41BA-98B6-8637A61BF010}"/>
              </a:ext>
              <a:ext uri="{C183D7F6-B498-43B3-948B-1728B52AA6E4}">
                <adec:decorative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6" name="Rettangolo 5" descr="elemento decorativo">
            <a:extLst>
              <a:ext uri="{FF2B5EF4-FFF2-40B4-BE49-F238E27FC236}">
                <a16:creationId xmlns:a16="http://schemas.microsoft.com/office/drawing/2014/main" id="{54A235A8-F59E-4C87-98E4-4FF7C9E6388F}"/>
              </a:ext>
              <a:ext uri="{C183D7F6-B498-43B3-948B-1728B52AA6E4}">
                <adec:decorative xmlns:adec="http://schemas.microsoft.com/office/drawing/2017/decorative" val="1"/>
              </a:ext>
            </a:extLst>
          </p:cNvPr>
          <p:cNvSpPr/>
          <p:nvPr/>
        </p:nvSpPr>
        <p:spPr>
          <a:xfrm>
            <a:off x="-1" y="2526525"/>
            <a:ext cx="3068514" cy="35633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7" name="Rettangolo 6" descr="elemento decorativo">
            <a:extLst>
              <a:ext uri="{FF2B5EF4-FFF2-40B4-BE49-F238E27FC236}">
                <a16:creationId xmlns:a16="http://schemas.microsoft.com/office/drawing/2014/main" id="{C234BEC7-9784-4A7A-9FDC-84E997A72F24}"/>
              </a:ext>
              <a:ext uri="{C183D7F6-B498-43B3-948B-1728B52AA6E4}">
                <adec:decorative xmlns:adec="http://schemas.microsoft.com/office/drawing/2017/decorative" val="1"/>
              </a:ext>
            </a:extLst>
          </p:cNvPr>
          <p:cNvSpPr/>
          <p:nvPr/>
        </p:nvSpPr>
        <p:spPr>
          <a:xfrm>
            <a:off x="3200401" y="2526525"/>
            <a:ext cx="8481645" cy="356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8" name="Rettangolo 7" descr="elemento decorativo">
            <a:extLst>
              <a:ext uri="{FF2B5EF4-FFF2-40B4-BE49-F238E27FC236}">
                <a16:creationId xmlns:a16="http://schemas.microsoft.com/office/drawing/2014/main" id="{67F47B23-84AC-4823-93B7-FBB709CFC39A}"/>
              </a:ext>
              <a:ext uri="{C183D7F6-B498-43B3-948B-1728B52AA6E4}">
                <adec:decorative xmlns:adec="http://schemas.microsoft.com/office/drawing/2017/decorative" val="1"/>
              </a:ext>
            </a:extLst>
          </p:cNvPr>
          <p:cNvSpPr/>
          <p:nvPr/>
        </p:nvSpPr>
        <p:spPr>
          <a:xfrm>
            <a:off x="0" y="758952"/>
            <a:ext cx="3068515" cy="16593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9" name="Rettangolo 8" descr="elemento decorativo">
            <a:extLst>
              <a:ext uri="{FF2B5EF4-FFF2-40B4-BE49-F238E27FC236}">
                <a16:creationId xmlns:a16="http://schemas.microsoft.com/office/drawing/2014/main" id="{6696F7DF-DBDB-4920-8AE2-C0C311726E57}"/>
              </a:ext>
              <a:ext uri="{C183D7F6-B498-43B3-948B-1728B52AA6E4}">
                <adec:decorative xmlns:adec="http://schemas.microsoft.com/office/drawing/2017/decorative" val="1"/>
              </a:ext>
            </a:extLst>
          </p:cNvPr>
          <p:cNvSpPr/>
          <p:nvPr/>
        </p:nvSpPr>
        <p:spPr>
          <a:xfrm>
            <a:off x="11815866" y="2526524"/>
            <a:ext cx="376134" cy="356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 name="Segnaposto contenuto 2">
            <a:extLst>
              <a:ext uri="{FF2B5EF4-FFF2-40B4-BE49-F238E27FC236}">
                <a16:creationId xmlns:a16="http://schemas.microsoft.com/office/drawing/2014/main" id="{27D37CD8-FB64-46C6-BA92-4854E7C63B82}"/>
              </a:ext>
            </a:extLst>
          </p:cNvPr>
          <p:cNvSpPr>
            <a:spLocks noGrp="1"/>
          </p:cNvSpPr>
          <p:nvPr>
            <p:ph idx="4294967295"/>
          </p:nvPr>
        </p:nvSpPr>
        <p:spPr>
          <a:xfrm>
            <a:off x="3578466" y="2821258"/>
            <a:ext cx="7606002" cy="3268644"/>
          </a:xfrm>
        </p:spPr>
        <p:txBody>
          <a:bodyPr rtlCol="0">
            <a:normAutofit fontScale="55000" lnSpcReduction="20000"/>
          </a:bodyPr>
          <a:lstStyle/>
          <a:p>
            <a:pPr marL="0" indent="0" algn="just">
              <a:lnSpc>
                <a:spcPct val="150000"/>
              </a:lnSpc>
              <a:spcAft>
                <a:spcPts val="800"/>
              </a:spcAft>
              <a:buNone/>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E’ necessario </a:t>
            </a: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concentrare le varie azioni nell’ottica di: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garantire un’accoglienza che tenga conto della diversità e nello stesso tempo promuova l’integrazione;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valorizzare la lingua e la cultura di origine per rafforzare l’autostima dei ragazzi;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sviluppare l’acquisizione della lingua italiana come mezzo di comunicazione e di apprendimento;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promuovere la riflessione sull’educazione civica come ponte di unione fra le diverse culture;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coinvolgere le famiglie degli alunni nel processo educativo;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ourier New" panose="02070309020205020404" pitchFamily="49" charset="0"/>
              <a:buChar char="o"/>
            </a:pPr>
            <a:r>
              <a:rPr lang="it-IT" sz="2400" dirty="0">
                <a:effectLst/>
                <a:latin typeface="Times New Roman" panose="02020603050405020304" pitchFamily="18" charset="0"/>
                <a:ea typeface="Times New Roman" panose="02020603050405020304" pitchFamily="18" charset="0"/>
                <a:cs typeface="Times New Roman" panose="02020603050405020304" pitchFamily="18" charset="0"/>
              </a:rPr>
              <a:t>formazione e aggiornamento di tutto il personale (docenti, Dirigenti, ATA)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it-IT" dirty="0">
              <a:solidFill>
                <a:schemeClr val="bg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289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Cosa preferita">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3"/>
          <a:srcRect/>
          <a:stretch>
            <a:fillRect/>
          </a:stretch>
        </p:blipFill>
        <p:spPr/>
      </p:pic>
      <p:sp>
        <p:nvSpPr>
          <p:cNvPr id="7" name="Rettangolo 6" descr="elemento decorativo">
            <a:extLst>
              <a:ext uri="{FF2B5EF4-FFF2-40B4-BE49-F238E27FC236}">
                <a16:creationId xmlns:a16="http://schemas.microsoft.com/office/drawing/2014/main" id="{DA7D7ED5-BC69-4567-82E2-DB14956ED719}"/>
              </a:ext>
              <a:ext uri="{C183D7F6-B498-43B3-948B-1728B52AA6E4}">
                <adec:decorative xmlns:adec="http://schemas.microsoft.com/office/drawing/2017/decorative" val="1"/>
              </a:ext>
            </a:extLst>
          </p:cNvPr>
          <p:cNvSpPr/>
          <p:nvPr/>
        </p:nvSpPr>
        <p:spPr>
          <a:xfrm>
            <a:off x="0" y="2628900"/>
            <a:ext cx="4044464" cy="3163648"/>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it-IT"/>
          </a:p>
        </p:txBody>
      </p:sp>
      <p:sp>
        <p:nvSpPr>
          <p:cNvPr id="3" name="Titolo 2">
            <a:extLst>
              <a:ext uri="{FF2B5EF4-FFF2-40B4-BE49-F238E27FC236}">
                <a16:creationId xmlns:a16="http://schemas.microsoft.com/office/drawing/2014/main" id="{F0FE91DC-10A5-43FD-B16D-6E5471B51535}"/>
              </a:ext>
            </a:extLst>
          </p:cNvPr>
          <p:cNvSpPr>
            <a:spLocks noGrp="1"/>
          </p:cNvSpPr>
          <p:nvPr>
            <p:ph type="title"/>
          </p:nvPr>
        </p:nvSpPr>
        <p:spPr>
          <a:xfrm>
            <a:off x="337476" y="2786588"/>
            <a:ext cx="3369512" cy="2880230"/>
          </a:xfrm>
        </p:spPr>
        <p:txBody>
          <a:bodyPr rtlCol="0">
            <a:normAutofit/>
          </a:bodyPr>
          <a:lstStyle/>
          <a:p>
            <a:pPr rtl="0"/>
            <a:r>
              <a:rPr lang="it-IT" dirty="0"/>
              <a:t>Grazie per l’attenzione</a:t>
            </a:r>
          </a:p>
        </p:txBody>
      </p:sp>
    </p:spTree>
    <p:extLst>
      <p:ext uri="{BB962C8B-B14F-4D97-AF65-F5344CB8AC3E}">
        <p14:creationId xmlns:p14="http://schemas.microsoft.com/office/powerpoint/2010/main" val="217848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descr="Il mio compagno">
            <a:extLst>
              <a:ext uri="{FF2B5EF4-FFF2-40B4-BE49-F238E27FC236}">
                <a16:creationId xmlns:a16="http://schemas.microsoft.com/office/drawing/2014/main" id="{0A94A0BB-65D4-460A-947F-D0BC651C2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ttangolo 3" descr="elemento decorativo">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3595302" y="864108"/>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5" name="Rettangolo 4" descr="elemento decorativo">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6" name="Rettangolo 5" descr="elemento decorativo">
            <a:extLst>
              <a:ext uri="{FF2B5EF4-FFF2-40B4-BE49-F238E27FC236}">
                <a16:creationId xmlns:a16="http://schemas.microsoft.com/office/drawing/2014/main" id="{AD0034B7-EAC9-429D-9600-C58561D805DA}"/>
              </a:ext>
              <a:ext uri="{C183D7F6-B498-43B3-948B-1728B52AA6E4}">
                <adec:decorative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28" name="Titolo 27">
            <a:extLst>
              <a:ext uri="{FF2B5EF4-FFF2-40B4-BE49-F238E27FC236}">
                <a16:creationId xmlns:a16="http://schemas.microsoft.com/office/drawing/2014/main" id="{B8A93A84-6089-431C-96E2-45FCA3C179C7}"/>
              </a:ext>
            </a:extLst>
          </p:cNvPr>
          <p:cNvSpPr>
            <a:spLocks noGrp="1"/>
          </p:cNvSpPr>
          <p:nvPr>
            <p:ph type="title"/>
          </p:nvPr>
        </p:nvSpPr>
        <p:spPr>
          <a:xfrm>
            <a:off x="252919" y="2043953"/>
            <a:ext cx="3089464" cy="3681067"/>
          </a:xfrm>
        </p:spPr>
        <p:txBody>
          <a:bodyPr rtlCol="0"/>
          <a:lstStyle/>
          <a:p>
            <a:pPr rtl="0"/>
            <a:r>
              <a:rPr lang="it-IT" dirty="0"/>
              <a:t>RIFLESSIONI PRELIMINARI</a:t>
            </a:r>
          </a:p>
        </p:txBody>
      </p:sp>
      <p:sp>
        <p:nvSpPr>
          <p:cNvPr id="29" name="Segnaposto contenuto 28">
            <a:extLst>
              <a:ext uri="{FF2B5EF4-FFF2-40B4-BE49-F238E27FC236}">
                <a16:creationId xmlns:a16="http://schemas.microsoft.com/office/drawing/2014/main" id="{589616E0-5389-47D2-94BD-AC88747025DA}"/>
              </a:ext>
            </a:extLst>
          </p:cNvPr>
          <p:cNvSpPr>
            <a:spLocks noGrp="1"/>
          </p:cNvSpPr>
          <p:nvPr>
            <p:ph idx="1"/>
          </p:nvPr>
        </p:nvSpPr>
        <p:spPr/>
        <p:txBody>
          <a:bodyPr rtlCol="0"/>
          <a:lstStyle/>
          <a:p>
            <a:pPr marL="0" indent="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La scuola è faro e punto di riferimento della popolazione e per questo non è pensabile, alla luce della evoluzione normativa e delle esigenze sociali emergenti, che ogni singolo istituto scolastico non sia in grado di accogliere l’universo mondo dei ragazzi e il loro microsistema in maniera efficace.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Per questo motivo qualsiasi scuola, di ogni ordine e grado, deve mettere in atto tutte le forme di accoglienza ed inclusione (amministrative, sistemiche, metodologiche, progettuali, finanziarie) per far sì che ogni alunno si senta parte ineludibile del sistema.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rtl="0">
              <a:buNone/>
            </a:pPr>
            <a:endParaRPr lang="it-IT" dirty="0">
              <a:ea typeface="Tahoma" panose="020B0604030504040204" pitchFamily="34" charset="0"/>
              <a:cs typeface="Tahoma" panose="020B0604030504040204" pitchFamily="34" charset="0"/>
            </a:endParaRPr>
          </a:p>
          <a:p>
            <a:pPr rtl="0"/>
            <a:endParaRPr lang="it-IT" dirty="0"/>
          </a:p>
        </p:txBody>
      </p:sp>
    </p:spTree>
    <p:extLst>
      <p:ext uri="{BB962C8B-B14F-4D97-AF65-F5344CB8AC3E}">
        <p14:creationId xmlns:p14="http://schemas.microsoft.com/office/powerpoint/2010/main" val="132697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descr="Il mio compagno">
            <a:extLst>
              <a:ext uri="{FF2B5EF4-FFF2-40B4-BE49-F238E27FC236}">
                <a16:creationId xmlns:a16="http://schemas.microsoft.com/office/drawing/2014/main" id="{0A94A0BB-65D4-460A-947F-D0BC651C2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ttangolo 3" descr="elemento decorativo">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3595302" y="864108"/>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a:p>
        </p:txBody>
      </p:sp>
      <p:sp>
        <p:nvSpPr>
          <p:cNvPr id="5" name="Rettangolo 4" descr="elemento decorativo">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it-IT" sz="100"/>
          </a:p>
        </p:txBody>
      </p:sp>
      <p:sp>
        <p:nvSpPr>
          <p:cNvPr id="6" name="Rettangolo 5" descr="elemento decorativo">
            <a:extLst>
              <a:ext uri="{FF2B5EF4-FFF2-40B4-BE49-F238E27FC236}">
                <a16:creationId xmlns:a16="http://schemas.microsoft.com/office/drawing/2014/main" id="{AD0034B7-EAC9-429D-9600-C58561D805DA}"/>
              </a:ext>
              <a:ext uri="{C183D7F6-B498-43B3-948B-1728B52AA6E4}">
                <adec:decorative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28" name="Titolo 27">
            <a:extLst>
              <a:ext uri="{FF2B5EF4-FFF2-40B4-BE49-F238E27FC236}">
                <a16:creationId xmlns:a16="http://schemas.microsoft.com/office/drawing/2014/main" id="{B8A93A84-6089-431C-96E2-45FCA3C179C7}"/>
              </a:ext>
            </a:extLst>
          </p:cNvPr>
          <p:cNvSpPr>
            <a:spLocks noGrp="1"/>
          </p:cNvSpPr>
          <p:nvPr>
            <p:ph type="title"/>
          </p:nvPr>
        </p:nvSpPr>
        <p:spPr>
          <a:xfrm>
            <a:off x="252919" y="2043953"/>
            <a:ext cx="3089464" cy="3681067"/>
          </a:xfrm>
        </p:spPr>
        <p:txBody>
          <a:bodyPr rtlCol="0"/>
          <a:lstStyle/>
          <a:p>
            <a:pPr rtl="0"/>
            <a:r>
              <a:rPr lang="it-IT" dirty="0"/>
              <a:t>RIFLESSIONI PRELIMINARI</a:t>
            </a:r>
          </a:p>
        </p:txBody>
      </p:sp>
      <p:sp>
        <p:nvSpPr>
          <p:cNvPr id="29" name="Segnaposto contenuto 28">
            <a:extLst>
              <a:ext uri="{FF2B5EF4-FFF2-40B4-BE49-F238E27FC236}">
                <a16:creationId xmlns:a16="http://schemas.microsoft.com/office/drawing/2014/main" id="{589616E0-5389-47D2-94BD-AC88747025DA}"/>
              </a:ext>
            </a:extLst>
          </p:cNvPr>
          <p:cNvSpPr>
            <a:spLocks noGrp="1"/>
          </p:cNvSpPr>
          <p:nvPr>
            <p:ph idx="1"/>
          </p:nvPr>
        </p:nvSpPr>
        <p:spPr/>
        <p:txBody>
          <a:bodyPr rtlCol="0"/>
          <a:lstStyle/>
          <a:p>
            <a:pPr marL="0" indent="0" algn="just">
              <a:lnSpc>
                <a:spcPct val="150000"/>
              </a:lnSpc>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È ormai noto che quello che un individuo riesce ad apprendere al fine della costruzione del sé non dipende esclusivamente dal suo livello di quoziente intellettivo, ma da un insieme di fattori che sono riconducibili alla sua personalità e alla rete di relazioni affettive di cui fa parte; è – quindi - indispensabile, stringere alleanze educative e culturali con enti e associazioni del territorio al fine di raggiungere pienamente l’obiettivo dell’accoglienza e dell’inclusione.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rtl="0">
              <a:buNone/>
            </a:pPr>
            <a:endParaRPr lang="it-IT" dirty="0">
              <a:ea typeface="Tahoma" panose="020B0604030504040204" pitchFamily="34" charset="0"/>
              <a:cs typeface="Tahoma" panose="020B0604030504040204" pitchFamily="34" charset="0"/>
            </a:endParaRPr>
          </a:p>
          <a:p>
            <a:pPr rtl="0"/>
            <a:endParaRPr lang="it-IT" dirty="0"/>
          </a:p>
        </p:txBody>
      </p:sp>
    </p:spTree>
    <p:extLst>
      <p:ext uri="{BB962C8B-B14F-4D97-AF65-F5344CB8AC3E}">
        <p14:creationId xmlns:p14="http://schemas.microsoft.com/office/powerpoint/2010/main" val="331715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E1ACC23-1914-19AC-C76D-6FA3486FD08E}"/>
              </a:ext>
            </a:extLst>
          </p:cNvPr>
          <p:cNvPicPr>
            <a:picLocks noChangeAspect="1"/>
          </p:cNvPicPr>
          <p:nvPr/>
        </p:nvPicPr>
        <p:blipFill rotWithShape="1">
          <a:blip r:embed="rId3"/>
          <a:srcRect l="37668" t="22732" r="7986" b="37217"/>
          <a:stretch/>
        </p:blipFill>
        <p:spPr bwMode="auto">
          <a:xfrm>
            <a:off x="2044557" y="2721888"/>
            <a:ext cx="8766515" cy="39254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459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162729-43BC-B1CD-C434-1E80E20A056A}"/>
              </a:ext>
            </a:extLst>
          </p:cNvPr>
          <p:cNvPicPr>
            <a:picLocks noChangeAspect="1"/>
          </p:cNvPicPr>
          <p:nvPr/>
        </p:nvPicPr>
        <p:blipFill rotWithShape="1">
          <a:blip r:embed="rId3"/>
          <a:srcRect l="25487" t="21936" r="27342" b="51141"/>
          <a:stretch/>
        </p:blipFill>
        <p:spPr bwMode="auto">
          <a:xfrm>
            <a:off x="2157573" y="2517169"/>
            <a:ext cx="8445357" cy="39902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499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AD689A9-9CA8-99C4-A96E-9BE66515EDB3}"/>
              </a:ext>
            </a:extLst>
          </p:cNvPr>
          <p:cNvPicPr>
            <a:picLocks noChangeAspect="1"/>
          </p:cNvPicPr>
          <p:nvPr/>
        </p:nvPicPr>
        <p:blipFill rotWithShape="1">
          <a:blip r:embed="rId3"/>
          <a:srcRect l="46564" t="16970" r="8251" b="41892"/>
          <a:stretch/>
        </p:blipFill>
        <p:spPr bwMode="auto">
          <a:xfrm>
            <a:off x="2506896" y="2434976"/>
            <a:ext cx="6698749" cy="41905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144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Immagine 5" descr="Cosa preferisce della scuola">
            <a:extLst>
              <a:ext uri="{FF2B5EF4-FFF2-40B4-BE49-F238E27FC236}">
                <a16:creationId xmlns:a16="http://schemas.microsoft.com/office/drawing/2014/main" id="{6FADA6D5-81A3-49F8-A1CC-7E21524A92CE}"/>
              </a:ext>
            </a:extLst>
          </p:cNvPr>
          <p:cNvPicPr>
            <a:picLocks noChangeAspect="1"/>
          </p:cNvPicPr>
          <p:nvPr/>
        </p:nvPicPr>
        <p:blipFill>
          <a:blip r:embed="rId3"/>
          <a:stretch>
            <a:fillRect/>
          </a:stretch>
        </p:blipFill>
        <p:spPr>
          <a:xfrm>
            <a:off x="0" y="0"/>
            <a:ext cx="12192000" cy="6858000"/>
          </a:xfrm>
          <a:prstGeom prst="rect">
            <a:avLst/>
          </a:prstGeom>
        </p:spPr>
      </p:pic>
      <p:sp>
        <p:nvSpPr>
          <p:cNvPr id="7" name="Rettangolo 6" descr="elemento decorativo">
            <a:extLst>
              <a:ext uri="{FF2B5EF4-FFF2-40B4-BE49-F238E27FC236}">
                <a16:creationId xmlns:a16="http://schemas.microsoft.com/office/drawing/2014/main" id="{236B8967-28A5-4319-9F45-A38F127BFACB}"/>
              </a:ext>
              <a:ext uri="{C183D7F6-B498-43B3-948B-1728B52AA6E4}">
                <adec:decorative xmlns:adec="http://schemas.microsoft.com/office/drawing/2017/decorative" val="1"/>
              </a:ext>
            </a:extLst>
          </p:cNvPr>
          <p:cNvSpPr/>
          <p:nvPr/>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8" name="Rettangolo 7" descr="elemento decorativo">
            <a:extLst>
              <a:ext uri="{FF2B5EF4-FFF2-40B4-BE49-F238E27FC236}">
                <a16:creationId xmlns:a16="http://schemas.microsoft.com/office/drawing/2014/main" id="{7B73DA8D-B695-4EAF-90BA-F594F0523CBB}"/>
              </a:ext>
              <a:ext uri="{C183D7F6-B498-43B3-948B-1728B52AA6E4}">
                <adec:decorative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it-IT"/>
          </a:p>
        </p:txBody>
      </p:sp>
      <p:sp>
        <p:nvSpPr>
          <p:cNvPr id="9" name="Rettangolo 8" descr="elemento decorativo">
            <a:extLst>
              <a:ext uri="{FF2B5EF4-FFF2-40B4-BE49-F238E27FC236}">
                <a16:creationId xmlns:a16="http://schemas.microsoft.com/office/drawing/2014/main" id="{ABDD00D4-CC73-44C6-A7EF-AF738460C76B}"/>
              </a:ext>
              <a:ext uri="{C183D7F6-B498-43B3-948B-1728B52AA6E4}">
                <adec:decorative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0" name="Rettangolo 9" descr="elemento decorativo">
            <a:extLst>
              <a:ext uri="{FF2B5EF4-FFF2-40B4-BE49-F238E27FC236}">
                <a16:creationId xmlns:a16="http://schemas.microsoft.com/office/drawing/2014/main" id="{0C6C4027-4F93-4CBA-AC44-97487184CFB6}"/>
              </a:ext>
              <a:ext uri="{C183D7F6-B498-43B3-948B-1728B52AA6E4}">
                <adec:decorative xmlns:adec="http://schemas.microsoft.com/office/drawing/2017/decorative" val="1"/>
              </a:ext>
            </a:extLst>
          </p:cNvPr>
          <p:cNvSpPr/>
          <p:nvPr/>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 name="Titolo 1">
            <a:extLst>
              <a:ext uri="{FF2B5EF4-FFF2-40B4-BE49-F238E27FC236}">
                <a16:creationId xmlns:a16="http://schemas.microsoft.com/office/drawing/2014/main" id="{E9A95D57-AB2C-4C3E-9C97-3875158561FB}"/>
              </a:ext>
            </a:extLst>
          </p:cNvPr>
          <p:cNvSpPr>
            <a:spLocks noGrp="1"/>
          </p:cNvSpPr>
          <p:nvPr>
            <p:ph type="title"/>
          </p:nvPr>
        </p:nvSpPr>
        <p:spPr/>
        <p:txBody>
          <a:bodyPr rtlCol="0"/>
          <a:lstStyle/>
          <a:p>
            <a:pPr rtl="0"/>
            <a:r>
              <a:rPr lang="it-IT" dirty="0"/>
              <a:t>I.C. ARTEMISIA GENTILESCHI</a:t>
            </a:r>
          </a:p>
        </p:txBody>
      </p:sp>
      <p:sp>
        <p:nvSpPr>
          <p:cNvPr id="3" name="Segnaposto testo 2">
            <a:extLst>
              <a:ext uri="{FF2B5EF4-FFF2-40B4-BE49-F238E27FC236}">
                <a16:creationId xmlns:a16="http://schemas.microsoft.com/office/drawing/2014/main" id="{9EE4824A-EE70-4F98-842D-0849F56F35E2}"/>
              </a:ext>
            </a:extLst>
          </p:cNvPr>
          <p:cNvSpPr>
            <a:spLocks noGrp="1"/>
          </p:cNvSpPr>
          <p:nvPr>
            <p:ph type="body" idx="1"/>
          </p:nvPr>
        </p:nvSpPr>
        <p:spPr/>
        <p:txBody>
          <a:bodyPr rtlCol="0">
            <a:normAutofit/>
          </a:bodyPr>
          <a:lstStyle/>
          <a:p>
            <a:pPr marL="0" indent="0" algn="just">
              <a:buNone/>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L’Istituto Comprensivo Artemisia Gentileschi</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(de me diretto da 9 anni), è situato nel quadrante est della città di Roma, nello specifico nel cuore del quartiere di Centocelle (Municipio V di Roma Capitale), realtà dalle molte facce e dalle molte anime che cambia ad una velocità impressionante. Il contesto sociale di riferimento è vario: la quota degli studenti con cittadinanza non italiana rispecchia le caratteristiche del territorio a cui appartiene apparendo multietnica, multireligiosa e multiculturale.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buNone/>
            </a:pPr>
            <a:r>
              <a:rPr lang="it-IT" sz="1800" dirty="0">
                <a:effectLst/>
                <a:latin typeface="Times New Roman" panose="02020603050405020304" pitchFamily="18" charset="0"/>
                <a:ea typeface="Calibri" panose="020F0502020204030204" pitchFamily="34" charset="0"/>
              </a:rPr>
              <a:t>La percentuale registrata dalla scuola in riferimento agli alunni migranti è molto alta, oltre il 9% rispetto alla totalità degli studenti. Una siffatta popolazione scolastica offre l'opportunità per la comunità di aprirsi ad atteggiamenti di inclusione, di apertura culturale, di confronto, di dialogo reciproco attraverso l'attivazione di percorsi didattici personalizzati e percorsi interculturali, nel rispetto della normativa vigente. La scuola si pone come un punto di riferimento importante all'interno del quartiere</a:t>
            </a:r>
            <a:endParaRPr lang="it-IT" sz="2000" dirty="0"/>
          </a:p>
        </p:txBody>
      </p:sp>
      <p:pic>
        <p:nvPicPr>
          <p:cNvPr id="4" name="Elemento grafico 3" descr="Libri sullo scaffale">
            <a:extLst>
              <a:ext uri="{FF2B5EF4-FFF2-40B4-BE49-F238E27FC236}">
                <a16:creationId xmlns:a16="http://schemas.microsoft.com/office/drawing/2014/main" id="{F655BBAC-A544-466B-8D3E-6CDDA9699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128413" y="1127318"/>
            <a:ext cx="914400" cy="914400"/>
          </a:xfrm>
          <a:prstGeom prst="rect">
            <a:avLst/>
          </a:prstGeom>
        </p:spPr>
      </p:pic>
    </p:spTree>
    <p:extLst>
      <p:ext uri="{BB962C8B-B14F-4D97-AF65-F5344CB8AC3E}">
        <p14:creationId xmlns:p14="http://schemas.microsoft.com/office/powerpoint/2010/main" val="252839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magine 161">
            <a:extLst>
              <a:ext uri="{FF2B5EF4-FFF2-40B4-BE49-F238E27FC236}">
                <a16:creationId xmlns:a16="http://schemas.microsoft.com/office/drawing/2014/main" id="{41484987-D09D-625A-441A-9968A45DA040}"/>
              </a:ext>
            </a:extLst>
          </p:cNvPr>
          <p:cNvPicPr>
            <a:picLocks noChangeAspect="1"/>
          </p:cNvPicPr>
          <p:nvPr/>
        </p:nvPicPr>
        <p:blipFill rotWithShape="1">
          <a:blip r:embed="rId3"/>
          <a:srcRect l="19965" t="22022" r="20297" b="39026"/>
          <a:stretch/>
        </p:blipFill>
        <p:spPr>
          <a:xfrm>
            <a:off x="2650733" y="2702102"/>
            <a:ext cx="6717586" cy="3654090"/>
          </a:xfrm>
          <a:prstGeom prst="rect">
            <a:avLst/>
          </a:prstGeom>
        </p:spPr>
      </p:pic>
    </p:spTree>
    <p:extLst>
      <p:ext uri="{BB962C8B-B14F-4D97-AF65-F5344CB8AC3E}">
        <p14:creationId xmlns:p14="http://schemas.microsoft.com/office/powerpoint/2010/main" val="172189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9">
            <a:extLst>
              <a:ext uri="{FF2B5EF4-FFF2-40B4-BE49-F238E27FC236}">
                <a16:creationId xmlns:a16="http://schemas.microsoft.com/office/drawing/2014/main" id="{C67C7561-6014-0D8D-7C6B-10B2EF531553}"/>
              </a:ext>
            </a:extLst>
          </p:cNvPr>
          <p:cNvPicPr/>
          <p:nvPr/>
        </p:nvPicPr>
        <p:blipFill>
          <a:blip r:embed="rId3"/>
          <a:stretch>
            <a:fillRect/>
          </a:stretch>
        </p:blipFill>
        <p:spPr>
          <a:xfrm>
            <a:off x="2926067" y="2537716"/>
            <a:ext cx="6937123" cy="4222679"/>
          </a:xfrm>
          <a:prstGeom prst="rect">
            <a:avLst/>
          </a:prstGeom>
        </p:spPr>
      </p:pic>
      <p:sp>
        <p:nvSpPr>
          <p:cNvPr id="3" name="CasellaDiTesto 2">
            <a:extLst>
              <a:ext uri="{FF2B5EF4-FFF2-40B4-BE49-F238E27FC236}">
                <a16:creationId xmlns:a16="http://schemas.microsoft.com/office/drawing/2014/main" id="{C3E809E7-AC15-430F-2E88-088865E60F06}"/>
              </a:ext>
            </a:extLst>
          </p:cNvPr>
          <p:cNvSpPr txBox="1"/>
          <p:nvPr/>
        </p:nvSpPr>
        <p:spPr>
          <a:xfrm>
            <a:off x="1103971" y="1204332"/>
            <a:ext cx="9601200" cy="923330"/>
          </a:xfrm>
          <a:prstGeom prst="rect">
            <a:avLst/>
          </a:prstGeom>
          <a:noFill/>
        </p:spPr>
        <p:txBody>
          <a:bodyPr wrap="square" rtlCol="0">
            <a:spAutoFit/>
          </a:bodyPr>
          <a:lstStyle/>
          <a:p>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Popolazione straniera iscritta in anagrafe per continente nel V Municipio. Anno 2012. Incidenza percentuale per zona urbanistica</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93411641"/>
      </p:ext>
    </p:extLst>
  </p:cSld>
  <p:clrMapOvr>
    <a:masterClrMapping/>
  </p:clrMapOvr>
</p:sld>
</file>

<file path=ppt/theme/theme1.xml><?xml version="1.0" encoding="utf-8"?>
<a:theme xmlns:a="http://schemas.openxmlformats.org/drawingml/2006/main" name="Struttura">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104507_TF00915908" id="{F1FCDFFA-39E5-4B7F-AFF0-6EF173FFA87F}" vid="{20B9501C-DFD3-4CA1-AA85-7716DC1082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0A2498-0E80-4BD8-B955-2DA7BEA40D5A}">
  <ds:schemaRefs>
    <ds:schemaRef ds:uri="6dc4bcd6-49db-4c07-9060-8acfc67cef9f"/>
    <ds:schemaRef ds:uri="http://purl.org/dc/dcmitype/"/>
    <ds:schemaRef ds:uri="http://schemas.microsoft.com/office/infopath/2007/PartnerControls"/>
    <ds:schemaRef ds:uri="fb0879af-3eba-417a-a55a-ffe6dcd6ca77"/>
    <ds:schemaRef ds:uri="http://schemas.microsoft.com/office/2006/metadata/properties"/>
    <ds:schemaRef ds:uri="http://schemas.microsoft.com/sharepoint/v3"/>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B96E4C0-B315-4C7B-B90A-75B6C747CB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Conoscere un compagno di classe</Template>
  <TotalTime>43</TotalTime>
  <Words>937</Words>
  <Application>Microsoft Office PowerPoint</Application>
  <PresentationFormat>Widescreen</PresentationFormat>
  <Paragraphs>41</Paragraphs>
  <Slides>16</Slides>
  <Notes>16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Courier New</vt:lpstr>
      <vt:lpstr>Montserrat</vt:lpstr>
      <vt:lpstr>Times New Roman</vt:lpstr>
      <vt:lpstr>Wingdings 2</vt:lpstr>
      <vt:lpstr>Struttura</vt:lpstr>
      <vt:lpstr>A scuola anche io: inclusione stranieri V Municipio</vt:lpstr>
      <vt:lpstr>RIFLESSIONI PRELIMINARI</vt:lpstr>
      <vt:lpstr>RIFLESSIONI PRELIMINARI</vt:lpstr>
      <vt:lpstr>Presentazione standard di PowerPoint</vt:lpstr>
      <vt:lpstr>Presentazione standard di PowerPoint</vt:lpstr>
      <vt:lpstr>Presentazione standard di PowerPoint</vt:lpstr>
      <vt:lpstr>I.C. ARTEMISIA GENTILESCHI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scuola anche io: inclusione stranieri V Municipio</dc:title>
  <dc:creator>CHIARA SIMONCINI</dc:creator>
  <cp:lastModifiedBy>CHIARA SIMONCINI</cp:lastModifiedBy>
  <cp:revision>3</cp:revision>
  <dcterms:created xsi:type="dcterms:W3CDTF">2023-04-23T06:34:48Z</dcterms:created>
  <dcterms:modified xsi:type="dcterms:W3CDTF">2023-04-23T18:53:21Z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