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2" r:id="rId2"/>
    <p:sldId id="273" r:id="rId3"/>
    <p:sldId id="259" r:id="rId4"/>
    <p:sldId id="288" r:id="rId5"/>
    <p:sldId id="290" r:id="rId6"/>
    <p:sldId id="295" r:id="rId7"/>
    <p:sldId id="303" r:id="rId8"/>
    <p:sldId id="304" r:id="rId9"/>
    <p:sldId id="280" r:id="rId10"/>
    <p:sldId id="281" r:id="rId1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1586" userDrawn="1">
          <p15:clr>
            <a:srgbClr val="A4A3A4"/>
          </p15:clr>
        </p15:guide>
        <p15:guide id="3" orient="horz" pos="1729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09D79"/>
    <a:srgbClr val="D1D8B7"/>
    <a:srgbClr val="AD5C4D"/>
    <a:srgbClr val="543E35"/>
    <a:srgbClr val="637700"/>
    <a:srgbClr val="FFF4ED"/>
    <a:srgbClr val="5E6A76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3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>
        <p:guide orient="horz" pos="528"/>
        <p:guide pos="1586"/>
        <p:guide orient="horz" pos="1729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FC0CBC29-5508-4EB9-8023-6DA677EE4C48}" type="datetime1">
              <a:rPr lang="it-IT" smtClean="0"/>
              <a:t>23/03/2023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49E357A0-8177-46BC-BFCE-19D99E3453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86834D32-9AC6-45EF-9D03-BB4EBBEDE479}" type="datetime1">
              <a:rPr lang="it-IT" smtClean="0"/>
              <a:pPr/>
              <a:t>23/03/2023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7C366290-4595-5745-A50F-D5EC13BAC60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076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48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7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379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19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222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84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lang="it-IT" sz="6000"/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it-IT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5" name="Titolo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  <p:sp>
        <p:nvSpPr>
          <p:cNvPr id="39" name="Segnaposto immagine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0" name="Segnaposto immagine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2" name="Segnaposto immagine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7" name="Segnaposto testo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25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48" name="Segnaposto testo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976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49" name="Segnaposto testo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626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0" name="Segnaposto testo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9277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2" name="Segnaposto testo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3" name="Segnaposto testo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4" name="Segnaposto testo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5" name="Segnaposto testo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2" name="Segnaposto immagine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immagine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7" name="Segnaposto immagine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8" name="Segnaposto immagine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9" name="Segnaposto testo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325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0" name="Segnaposto testo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1976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1" name="Segnaposto testo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626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2" name="Segnaposto testo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9277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3" name="Segnaposto testo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4" name="Segnaposto testo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5" name="Segnaposto testo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6" name="Segnaposto testo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5" name="Figura a mano libera: Forma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1" name="Figura a mano libera: Forma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1" name="Segnaposto testo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/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/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30" name="Segnaposto testo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/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32" name="Segnaposto testo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/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33" name="Segnaposto testo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/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52" name="Titolo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it-IT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it-IT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it-IT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it-IT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it-IT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it-IT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72" y="191109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it-IT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6072" y="355701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it-IT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it-IT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it-IT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it-IT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colon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7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it-IT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it-IT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it-IT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it-IT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8231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it-IT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it-IT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it-IT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it-IT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it-IT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it-IT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it-IT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  <p:sp>
        <p:nvSpPr>
          <p:cNvPr id="30" name="Segnaposto testo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0536" y="1911096"/>
            <a:ext cx="2944368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it-IT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31" name="Segnaposto contenuto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it-IT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it-IT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it-IT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it-IT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8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2" name="Segnaposto immagine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iusur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rtlCol="0" anchor="b"/>
          <a:lstStyle>
            <a:lvl1pPr algn="ctr">
              <a:defRPr lang="it-IT" sz="6000"/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it-IT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 rtlCol="0"/>
          <a:lstStyle>
            <a:lvl1pPr algn="ctr">
              <a:defRPr lang="it-IT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 rtlCol="0"/>
          <a:lstStyle>
            <a:lvl1pPr marL="0" indent="0" algn="r">
              <a:buNone/>
              <a:defRPr lang="it-IT" sz="2400" cap="all" baseline="0"/>
            </a:lvl1pPr>
            <a:lvl2pPr marL="457200" indent="0" algn="r">
              <a:buNone/>
              <a:defRPr lang="it-IT" sz="1800">
                <a:latin typeface="+mj-lt"/>
              </a:defRPr>
            </a:lvl2pPr>
            <a:lvl3pPr marL="914400" indent="0" algn="r">
              <a:buNone/>
              <a:defRPr lang="it-IT"/>
            </a:lvl3pPr>
            <a:lvl4pPr marL="1371600" indent="0" algn="r">
              <a:buNone/>
              <a:defRPr lang="it-IT"/>
            </a:lvl4pPr>
            <a:lvl5pPr marL="1828800" indent="0" algn="r">
              <a:buNone/>
              <a:defRPr lang="it-IT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rtlCol="0" anchor="b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8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pic>
        <p:nvPicPr>
          <p:cNvPr id="9" name="Immagine 8" descr="Forma, cerchio&#10;&#10;Descrizione generata automaticamente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rtlCol="0" anchor="b"/>
          <a:lstStyle>
            <a:lvl1pPr>
              <a:defRPr lang="it-IT"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60320" y="4852035"/>
            <a:ext cx="4840641" cy="551411"/>
          </a:xfrm>
        </p:spPr>
        <p:txBody>
          <a:bodyPr rtlCol="0"/>
          <a:lstStyle>
            <a:lvl1pPr marL="0" indent="0">
              <a:buNone/>
              <a:defRPr lang="it-IT" sz="2400">
                <a:solidFill>
                  <a:schemeClr val="accent1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igura a mano libera: Forma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Segnaposto testo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8188" y="2740025"/>
            <a:ext cx="5688012" cy="20288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40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 rtlCol="0"/>
          <a:lstStyle>
            <a:lvl1pPr algn="ctr">
              <a:defRPr lang="it-IT" sz="2400" cap="all" baseline="0">
                <a:latin typeface="Gill Sans Nova" panose="020B0602020104020203" pitchFamily="34" charset="0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olo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it-IT" sz="4800"/>
            </a:lvl1pPr>
          </a:lstStyle>
          <a:p>
            <a:pPr rtl="0"/>
            <a:r>
              <a:rPr lang="it-IT" noProof="0"/>
              <a:t>fare clic per modificare lo stile del titolo master	</a:t>
            </a: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9" name="Segnaposto immagine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0" name="Segnaposto immagine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2" name="Segnaposto immagine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it-IT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7" name="Segnaposto testo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8" name="Segnaposto testo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9" name="Segnaposto testo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0" name="Segnaposto testo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2" name="Segnaposto testo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3" name="Segnaposto testo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4" name="Segnaposto testo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5" name="Segnaposto testo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cap="none" baseline="0"/>
            </a:lvl1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noProof="0"/>
              <a:t>fare clic per modificare lo stile del titolo master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titolo della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>
                <a:solidFill>
                  <a:schemeClr val="tx1"/>
                </a:solidFill>
              </a:defRPr>
            </a:lvl1pPr>
          </a:lstStyle>
          <a:p>
            <a:pPr rtl="0"/>
            <a:fld id="{58FB4751-880F-D840-AAA9-3A15815CC996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734" y="1122363"/>
            <a:ext cx="9703266" cy="238760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Programma GOL</a:t>
            </a:r>
            <a:br>
              <a:rPr lang="it-IT" sz="4000" dirty="0"/>
            </a:br>
            <a:r>
              <a:rPr lang="it-IT" sz="3200" dirty="0"/>
              <a:t>Caratteristiche, destinatari e modalità di accesso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Dott.ssa Arcangela Soprano</a:t>
            </a:r>
          </a:p>
          <a:p>
            <a:pPr rtl="0"/>
            <a:r>
              <a:rPr lang="it-IT" dirty="0"/>
              <a:t>24/03/2023</a:t>
            </a: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grazie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Arcangela Soprano</a:t>
            </a:r>
          </a:p>
          <a:p>
            <a:pPr rtl="0"/>
            <a:r>
              <a:rPr lang="it-IT" dirty="0"/>
              <a:t>sopranoa@tiscali.it</a:t>
            </a:r>
          </a:p>
          <a:p>
            <a:pPr rtl="0"/>
            <a:r>
              <a:rPr lang="it-IT" dirty="0"/>
              <a:t>392/5016375</a:t>
            </a:r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Contenuti</a:t>
            </a:r>
          </a:p>
        </p:txBody>
      </p:sp>
      <p:graphicFrame>
        <p:nvGraphicFramePr>
          <p:cNvPr id="2" name="Tabella 4">
            <a:extLst>
              <a:ext uri="{FF2B5EF4-FFF2-40B4-BE49-F238E27FC236}">
                <a16:creationId xmlns:a16="http://schemas.microsoft.com/office/drawing/2014/main" id="{14883AB6-E6D8-70A9-3CCB-61E120FC6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399509"/>
              </p:ext>
            </p:extLst>
          </p:nvPr>
        </p:nvGraphicFramePr>
        <p:xfrm>
          <a:off x="7791450" y="1169988"/>
          <a:ext cx="4132263" cy="5015659"/>
        </p:xfrm>
        <a:graphic>
          <a:graphicData uri="http://schemas.openxmlformats.org/drawingml/2006/table">
            <a:tbl>
              <a:tblPr firstRow="1" bandRow="1"/>
              <a:tblGrid>
                <a:gridCol w="4132263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55631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it-IT"/>
                      </a:pPr>
                      <a:r>
                        <a:rPr lang="it-IT" sz="2400" dirty="0">
                          <a:latin typeface="+mn-lt"/>
                          <a:cs typeface="Gill Sans Light" panose="020B0302020104020203" pitchFamily="34" charset="-79"/>
                        </a:rPr>
                        <a:t>INTRODUZIONE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1054249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it-IT"/>
                      </a:pPr>
                      <a:r>
                        <a:rPr lang="it-IT" sz="2400" dirty="0">
                          <a:latin typeface="+mn-lt"/>
                          <a:cs typeface="Gill Sans Light" panose="020B0302020104020203" pitchFamily="34" charset="-79"/>
                        </a:rPr>
                        <a:t>PROGRAMMA GOL: CARATTERISTICHE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075765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it-IT"/>
                      </a:pPr>
                      <a:r>
                        <a:rPr lang="it-IT" sz="2400" dirty="0">
                          <a:latin typeface="+mn-lt"/>
                          <a:cs typeface="Gill Sans Light" panose="020B0302020104020203" pitchFamily="34" charset="-79"/>
                        </a:rPr>
                        <a:t>PROGRAMMA GOL: DESTINATARI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1032734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it-IT"/>
                      </a:pPr>
                      <a:r>
                        <a:rPr lang="it-IT" sz="2400" dirty="0">
                          <a:latin typeface="+mn-lt"/>
                          <a:cs typeface="Gill Sans Light" panose="020B0302020104020203" pitchFamily="34" charset="-79"/>
                        </a:rPr>
                        <a:t>PROGRAMMA GOL: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it-IT"/>
                      </a:pPr>
                      <a:r>
                        <a:rPr lang="it-IT" sz="2400" dirty="0">
                          <a:latin typeface="+mn-lt"/>
                          <a:cs typeface="Gill Sans Light" panose="020B0302020104020203" pitchFamily="34" charset="-79"/>
                        </a:rPr>
                        <a:t>PERCORSI PREVISTI</a:t>
                      </a:r>
                      <a:endParaRPr lang="it-IT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920534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it-IT"/>
                      </a:pPr>
                      <a:r>
                        <a:rPr lang="it-IT" sz="2400" dirty="0">
                          <a:latin typeface="+mn-lt"/>
                          <a:cs typeface="Gill Sans Light" panose="020B0302020104020203" pitchFamily="34" charset="-79"/>
                        </a:rPr>
                        <a:t>PROGRAMMA GOL: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it-IT"/>
                      </a:pPr>
                      <a:r>
                        <a:rPr lang="it-IT" sz="2400" dirty="0">
                          <a:latin typeface="+mn-lt"/>
                          <a:cs typeface="Gill Sans Light" panose="020B0302020104020203" pitchFamily="34" charset="-79"/>
                        </a:rPr>
                        <a:t>COME SI ACCEDE</a:t>
                      </a:r>
                    </a:p>
                    <a:p>
                      <a:pPr marL="0" algn="r" defTabSz="914400" rtl="0" eaLnBrk="1" latinLnBrk="0" hangingPunct="1"/>
                      <a:endParaRPr lang="it-IT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673" y="1226143"/>
            <a:ext cx="6280727" cy="4070729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marL="342900" indent="-342900" rtl="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Il programma Gol è un’azione di riforma prevista dal </a:t>
            </a:r>
            <a:r>
              <a:rPr lang="it-IT" sz="2000" b="1" dirty="0"/>
              <a:t>Piano nazionale di ripresa e resilienza (PNRR) </a:t>
            </a:r>
            <a:r>
              <a:rPr lang="it-IT" sz="2000" dirty="0"/>
              <a:t>dell’Italia (Missione 5, Componente 1) per riqualificare i servizi di politica attiva del lavoro.</a:t>
            </a:r>
          </a:p>
          <a:p>
            <a:pPr marL="342900" indent="-342900" rtl="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Il piano è a titolarità del </a:t>
            </a:r>
            <a:r>
              <a:rPr lang="it-IT" sz="2000" b="1" dirty="0"/>
              <a:t>Ministero del Lavoro</a:t>
            </a:r>
          </a:p>
          <a:p>
            <a:pPr marL="342900" indent="-342900" rtl="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b="1" dirty="0" err="1"/>
              <a:t>Anpal</a:t>
            </a:r>
            <a:r>
              <a:rPr lang="it-IT" sz="2000" dirty="0"/>
              <a:t> svolge un ruolo di coordinamento e monitoraggio delle fasi attuative in carico alle </a:t>
            </a:r>
            <a:r>
              <a:rPr lang="it-IT" sz="2000" b="1" dirty="0"/>
              <a:t>Regioni.</a:t>
            </a:r>
          </a:p>
          <a:p>
            <a:pPr rtl="0">
              <a:lnSpc>
                <a:spcPct val="150000"/>
              </a:lnSpc>
              <a:spcAft>
                <a:spcPts val="1200"/>
              </a:spcAft>
            </a:pPr>
            <a:endParaRPr lang="it-IT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rtlCol="0" anchor="ctr">
            <a:normAutofit fontScale="70000" lnSpcReduction="20000"/>
          </a:bodyPr>
          <a:lstStyle>
            <a:defPPr>
              <a:defRPr lang="it-IT"/>
            </a:defPPr>
          </a:lstStyle>
          <a:p>
            <a:pPr rtl="0">
              <a:spcAft>
                <a:spcPts val="600"/>
              </a:spcAft>
            </a:pPr>
            <a:r>
              <a:rPr lang="it-IT" dirty="0"/>
              <a:t>2023- Soprano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rtlCol="0" anchor="ctr">
            <a:normAutofit fontScale="70000" lnSpcReduction="20000"/>
          </a:bodyPr>
          <a:lstStyle>
            <a:defPPr>
              <a:defRPr lang="it-IT"/>
            </a:defPPr>
          </a:lstStyle>
          <a:p>
            <a:pPr rtl="0">
              <a:spcAft>
                <a:spcPts val="600"/>
              </a:spcAft>
            </a:pPr>
            <a:r>
              <a:rPr lang="it-IT" dirty="0"/>
              <a:t>Programma GOL: caratteristiche, destinatari e modalità di accesso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 anchor="ctr">
            <a:normAutofit/>
          </a:bodyPr>
          <a:lstStyle>
            <a:defPPr>
              <a:defRPr lang="it-IT"/>
            </a:defPPr>
          </a:lstStyle>
          <a:p>
            <a:pPr rtl="0">
              <a:spcAft>
                <a:spcPts val="600"/>
              </a:spcAft>
            </a:pPr>
            <a:fld id="{58FB4751-880F-D840-AAA9-3A15815CC996}" type="slidenum">
              <a:rPr lang="it-IT" smtClean="0"/>
              <a:pPr rtl="0">
                <a:spcAft>
                  <a:spcPts val="600"/>
                </a:spcAft>
              </a:pPr>
              <a:t>3</a:t>
            </a:fld>
            <a:endParaRPr lang="it-IT"/>
          </a:p>
        </p:txBody>
      </p:sp>
      <p:sp>
        <p:nvSpPr>
          <p:cNvPr id="26" name="Titolo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0" y="456580"/>
            <a:ext cx="9144000" cy="676656"/>
          </a:xfrm>
        </p:spPr>
        <p:txBody>
          <a:bodyPr rtlCol="0" anchor="b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4100" dirty="0"/>
              <a:t>introduzione</a:t>
            </a:r>
          </a:p>
        </p:txBody>
      </p:sp>
      <p:pic>
        <p:nvPicPr>
          <p:cNvPr id="8" name="Segnaposto 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E231AE4E-4802-FD66-D487-590D3E6C8C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" r="25"/>
          <a:stretch>
            <a:fillRect/>
          </a:stretch>
        </p:blipFill>
        <p:spPr>
          <a:xfrm>
            <a:off x="6646264" y="-182252"/>
            <a:ext cx="5545736" cy="6063092"/>
          </a:xfrm>
        </p:spPr>
      </p:pic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4CC35A-169D-2E87-6515-5E6B9D8F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1446564" cy="3108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2023-Soprano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4F0540EB-6A4B-28A8-564F-BC45DFD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6D8F58E-E7C0-7AB3-916D-8C26759C7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53746" cy="38770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it-IT" sz="2400" b="1" dirty="0">
                <a:solidFill>
                  <a:srgbClr val="0070C0"/>
                </a:solidFill>
                <a:effectLst/>
                <a:latin typeface="Gill Sans Nova Light" panose="020B03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Cos’è il programma GOL?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it-IT" sz="2400" dirty="0">
                <a:effectLst/>
                <a:latin typeface="Gill Sans Nova Light" panose="020B03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programma GOL (Garanzia di Occupabilità dei Lavoratori) nasce con l’obiettivo di </a:t>
            </a:r>
            <a:r>
              <a:rPr lang="it-IT" sz="2400" b="1" dirty="0">
                <a:effectLst/>
                <a:latin typeface="Gill Sans Nova Light" panose="020B03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rilanciare l’occupazione in Italia e combattere la disoccupazione.</a:t>
            </a:r>
            <a:endParaRPr lang="it-IT" sz="2400" dirty="0">
              <a:effectLst/>
              <a:latin typeface="Gill Sans Nova Light" panose="020B03020201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it-IT" sz="2400" dirty="0">
                <a:effectLst/>
                <a:latin typeface="Gill Sans Nova Light" panose="020B03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L’offerta di GOL comprende una serie di servizi integrati, basati sulla cooperazione tra settore pubblico e privato. Prevede </a:t>
            </a:r>
            <a:r>
              <a:rPr lang="it-IT" sz="2400" b="1" dirty="0">
                <a:effectLst/>
                <a:latin typeface="Gill Sans Nova Light" panose="020B03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percorsi di accompagnamento al lavoro, di aggiornamento o riqualificazione professionale</a:t>
            </a:r>
            <a:r>
              <a:rPr lang="it-IT" sz="2400" dirty="0">
                <a:effectLst/>
                <a:latin typeface="Gill Sans Nova Light" panose="020B03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 percorsi in rete con gli altri servizi territoriali (sociali, socio-sanitari, di conciliazione, educativi) nel caso di bisogni complessi, quali quelli di persone con disabilità o con fragilità.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80" y="276876"/>
            <a:ext cx="2330923" cy="1417017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71AA86-6C1C-4163-5CDD-C1896126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rtlCol="0" anchor="ctr">
            <a:normAutofit fontScale="70000" lnSpcReduction="20000"/>
          </a:bodyPr>
          <a:lstStyle>
            <a:defPPr>
              <a:defRPr lang="it-IT"/>
            </a:defPPr>
          </a:lstStyle>
          <a:p>
            <a:pPr rtl="0">
              <a:spcAft>
                <a:spcPts val="600"/>
              </a:spcAft>
            </a:pPr>
            <a:r>
              <a:rPr lang="it-IT" dirty="0"/>
              <a:t>Programma GOL: caratteristiche, destinatari e modalità di accesso</a:t>
            </a:r>
          </a:p>
        </p:txBody>
      </p:sp>
    </p:spTree>
    <p:extLst>
      <p:ext uri="{BB962C8B-B14F-4D97-AF65-F5344CB8AC3E}">
        <p14:creationId xmlns:p14="http://schemas.microsoft.com/office/powerpoint/2010/main" val="34806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4F0540EB-6A4B-28A8-564F-BC45DFD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6D8F58E-E7C0-7AB3-916D-8C26759C7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30" y="1324158"/>
            <a:ext cx="7492999" cy="27741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chi si rivolge?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beneficiari del programma GOL sono: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cittadini </a:t>
            </a:r>
            <a:r>
              <a:rPr lang="it-I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beneficiari di ammortizzatori sociali in costanza di rapporto di lavoro</a:t>
            </a:r>
            <a:r>
              <a:rPr lang="it-I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le specifiche categorie di lavoratori saranno individuate nell’ambito della prossima riforma degli ammortizzatori sociali. A legislazione vigente, si tratta dei lavoratori per i quali sia prevista una riduzione superiore al 50% dell’orario di lavoro. Tale periodo si calcola in 12 mesi;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lavoratori fragili o vulnerabili</a:t>
            </a:r>
            <a:r>
              <a:rPr lang="it-I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giovani NEET (meno di 30 anni), donne in condizioni di svantaggio. Ma anche persone con disabilità, nonché lavoratori maturi (55 anni e oltre);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beneficiari di ammortizzatori sociali in assenza di rapporto di lav</a:t>
            </a:r>
            <a:r>
              <a:rPr lang="it-I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oro: disoccupati percettori di NASPI o DIS-COLL;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it-IT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it-IT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it-IT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94" y="1167140"/>
            <a:ext cx="4019422" cy="2875289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30" y="300283"/>
            <a:ext cx="1424919" cy="86685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21030" y="4086336"/>
            <a:ext cx="111556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cittadini beneficiari del sostegno al reddito di natura assistenziale: </a:t>
            </a:r>
            <a:r>
              <a:rPr lang="it-IT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percettori del Reddito di Cittadinanza</a:t>
            </a:r>
            <a:r>
              <a:rPr lang="it-IT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disoccupati senza sostegno al re</a:t>
            </a:r>
            <a:r>
              <a:rPr lang="it-IT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ddito: disoccupati da almeno 6 mesi, altri lavoratori con minori opportunità occupazionali (giovani e donne, anche non in condizioni fragilità), lavoratori autonomi che cessano l’attività o con redditi molto bassi;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lavoratori con redditi molto bassi </a:t>
            </a:r>
            <a:r>
              <a:rPr lang="it-IT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 cosiddetti </a:t>
            </a:r>
            <a:r>
              <a:rPr lang="it-IT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working</a:t>
            </a:r>
            <a:r>
              <a:rPr lang="it-IT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poor</a:t>
            </a:r>
            <a:r>
              <a:rPr lang="it-IT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il cui reddito da lavoro dipendente o autonomo sia inferiore alla soglia dell’incapienza, secondo la disciplina fiscale;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lavoratori autonomi titolari di Partita IVA</a:t>
            </a:r>
            <a:r>
              <a:rPr lang="it-IT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come previsto dalla Legge di Bilancio 2022, ai commi 251-252.</a:t>
            </a:r>
          </a:p>
        </p:txBody>
      </p:sp>
      <p:sp>
        <p:nvSpPr>
          <p:cNvPr id="11" name="Segnaposto data 3">
            <a:extLst>
              <a:ext uri="{FF2B5EF4-FFF2-40B4-BE49-F238E27FC236}">
                <a16:creationId xmlns:a16="http://schemas.microsoft.com/office/drawing/2014/main" id="{D74CC35A-169D-2E87-6515-5E6B9D8F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1605280" cy="220472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2023-Soprano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9BBB70-6846-A6C2-61CF-550D1C8C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rtlCol="0" anchor="ctr">
            <a:normAutofit fontScale="70000" lnSpcReduction="20000"/>
          </a:bodyPr>
          <a:lstStyle>
            <a:defPPr>
              <a:defRPr lang="it-IT"/>
            </a:defPPr>
          </a:lstStyle>
          <a:p>
            <a:pPr rtl="0">
              <a:spcAft>
                <a:spcPts val="600"/>
              </a:spcAft>
            </a:pPr>
            <a:r>
              <a:rPr lang="it-IT" dirty="0"/>
              <a:t>Programma GOL: caratteristiche, destinatari e modalità di accesso</a:t>
            </a:r>
          </a:p>
        </p:txBody>
      </p:sp>
    </p:spTree>
    <p:extLst>
      <p:ext uri="{BB962C8B-B14F-4D97-AF65-F5344CB8AC3E}">
        <p14:creationId xmlns:p14="http://schemas.microsoft.com/office/powerpoint/2010/main" val="177073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CD1D6FF-1122-B11D-0CE3-E62BA273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99" y="443669"/>
            <a:ext cx="10515600" cy="67665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>
                <a:latin typeface="Sagona Book" panose="020F0502020204030204" pitchFamily="34" charset="0"/>
                <a:cs typeface="Sagona Book" panose="020F0502020204030204" pitchFamily="34" charset="0"/>
              </a:rPr>
              <a:t>UTENTI FRAGILI E PROGRAMMA GOL</a:t>
            </a:r>
            <a:endParaRPr lang="it-IT" sz="40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3087F1-0A22-4E04-6B3F-B1DDA246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1371600" cy="31089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2023-Soprano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smtClean="0"/>
              <a:t>6</a:t>
            </a:fld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7EACA6-67A7-ECB2-30F6-F021B4F83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45" y="1334839"/>
            <a:ext cx="10671048" cy="387705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it-IT" sz="20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Lavoratori fragili o vulnerabili</a:t>
            </a:r>
            <a:r>
              <a:rPr lang="it-IT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giovani Neet (meno di 30 anni), </a:t>
            </a:r>
          </a:p>
          <a:p>
            <a:pPr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donne in condizioni di svantaggio, </a:t>
            </a:r>
          </a:p>
          <a:p>
            <a:pPr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persone con disabilità, </a:t>
            </a:r>
          </a:p>
          <a:p>
            <a:pPr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lavoratori maturi (55 anni e oltre); </a:t>
            </a:r>
            <a:br>
              <a:rPr lang="it-IT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</a:b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2">
            <a:extLst>
              <a:ext uri="{FF2B5EF4-FFF2-40B4-BE49-F238E27FC236}">
                <a16:creationId xmlns:a16="http://schemas.microsoft.com/office/drawing/2014/main" id="{A922314E-6EEA-E54C-5475-A365C19B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rtlCol="0" anchor="ctr">
            <a:normAutofit fontScale="70000" lnSpcReduction="20000"/>
          </a:bodyPr>
          <a:lstStyle>
            <a:defPPr>
              <a:defRPr lang="it-IT"/>
            </a:defPPr>
          </a:lstStyle>
          <a:p>
            <a:pPr rtl="0">
              <a:spcAft>
                <a:spcPts val="600"/>
              </a:spcAft>
            </a:pPr>
            <a:r>
              <a:rPr lang="it-IT" dirty="0"/>
              <a:t>Programma GOL: caratteristiche, destinatari e modalità di accesso</a:t>
            </a:r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8B34334E-5BC7-A69E-C036-C32CE20BCA0F}"/>
              </a:ext>
            </a:extLst>
          </p:cNvPr>
          <p:cNvSpPr/>
          <p:nvPr/>
        </p:nvSpPr>
        <p:spPr>
          <a:xfrm>
            <a:off x="4922981" y="1473385"/>
            <a:ext cx="720437" cy="2969306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74C9C93-AC0E-6363-24CE-41A35CF2276D}"/>
              </a:ext>
            </a:extLst>
          </p:cNvPr>
          <p:cNvSpPr txBox="1"/>
          <p:nvPr/>
        </p:nvSpPr>
        <p:spPr>
          <a:xfrm>
            <a:off x="6014811" y="2373238"/>
            <a:ext cx="526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Queste categorie sono prioritarie e sono richiesti in percentuale rispetto al numero di utenti complessivi</a:t>
            </a:r>
          </a:p>
        </p:txBody>
      </p:sp>
    </p:spTree>
    <p:extLst>
      <p:ext uri="{BB962C8B-B14F-4D97-AF65-F5344CB8AC3E}">
        <p14:creationId xmlns:p14="http://schemas.microsoft.com/office/powerpoint/2010/main" val="42722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B63740-EB30-4FC3-8F2A-85C44718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291099"/>
            <a:ext cx="10515600" cy="676656"/>
          </a:xfrm>
        </p:spPr>
        <p:txBody>
          <a:bodyPr/>
          <a:lstStyle/>
          <a:p>
            <a:r>
              <a:rPr lang="it-IT" dirty="0"/>
              <a:t>I cinque percorsi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915CC5D-8E4F-4E25-A99D-1B886F3DB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3" y="945394"/>
            <a:ext cx="5872621" cy="1068841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41C857-59B6-4C66-A9F6-61C7F54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59" y="6464808"/>
            <a:ext cx="1241367" cy="310896"/>
          </a:xfrm>
        </p:spPr>
        <p:txBody>
          <a:bodyPr/>
          <a:lstStyle/>
          <a:p>
            <a:pPr rtl="0"/>
            <a:r>
              <a:rPr lang="it-IT" noProof="0" dirty="0"/>
              <a:t>2023-Soprano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B5C268-770E-420F-A1FB-11A0A1ABA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sz="1000" noProof="0" dirty="0"/>
              <a:t>Programma GOL: Caratteristiche, destinatari e modalità di accesso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7BEDC1-F12A-43DF-B177-CB1F0059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it-IT" noProof="0" smtClean="0"/>
              <a:t>7</a:t>
            </a:fld>
            <a:endParaRPr lang="it-IT" noProof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4695AA3-9D85-4198-9829-FA70D470C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2050"/>
            <a:ext cx="12192000" cy="201586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AD493B6-7D1A-40B3-AE98-1FF15FA1E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4652"/>
            <a:ext cx="12192000" cy="20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3FEB4E0-45DB-4B6A-A187-DA662C92A9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98275" y="479012"/>
            <a:ext cx="3551111" cy="2231330"/>
          </a:xfrm>
        </p:spPr>
        <p:txBody>
          <a:bodyPr/>
          <a:lstStyle/>
          <a:p>
            <a:r>
              <a:rPr lang="it-IT" sz="1600" dirty="0"/>
              <a:t>Step 2</a:t>
            </a:r>
          </a:p>
          <a:p>
            <a:r>
              <a:rPr lang="it-IT" sz="1600" dirty="0" err="1"/>
              <a:t>Assessment</a:t>
            </a:r>
            <a:endParaRPr lang="it-IT" sz="1600" dirty="0"/>
          </a:p>
          <a:p>
            <a:r>
              <a:rPr lang="it-IT" sz="1100" b="0" i="0" dirty="0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colloquio per una valutazione professionale relativa a dimensioni quali: coerenza tra aspettative, esperienze pregresse e competenze; disponibilità alla formazione e crescita professionale; disponibilità alla mobilità territoriale; attivazione ed </a:t>
            </a:r>
          </a:p>
          <a:p>
            <a:r>
              <a:rPr lang="it-IT" sz="1100" b="0" i="0" dirty="0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efficacia nella ricerca di lavoro, </a:t>
            </a:r>
            <a:r>
              <a:rPr lang="it-IT" sz="1100" b="0" i="0" dirty="0" err="1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ecc</a:t>
            </a:r>
            <a:r>
              <a:rPr lang="it-IT" sz="1100" b="0" i="0" dirty="0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;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9AC575-E778-4C40-9BE5-0F740FF4D2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614" y="1289191"/>
            <a:ext cx="3212982" cy="1965737"/>
          </a:xfrm>
        </p:spPr>
        <p:txBody>
          <a:bodyPr/>
          <a:lstStyle/>
          <a:p>
            <a:r>
              <a:rPr lang="it-IT" sz="1600" dirty="0"/>
              <a:t>Step 1</a:t>
            </a:r>
          </a:p>
          <a:p>
            <a:r>
              <a:rPr lang="it-IT" sz="1600" dirty="0"/>
              <a:t>Dichiarazione di Immediata Disponibilità al Lavoro</a:t>
            </a:r>
          </a:p>
          <a:p>
            <a:r>
              <a:rPr lang="it-IT" sz="1100" dirty="0"/>
              <a:t>resa su </a:t>
            </a:r>
            <a:r>
              <a:rPr lang="it-IT" sz="1100" dirty="0" err="1"/>
              <a:t>MyANPAL</a:t>
            </a:r>
            <a:r>
              <a:rPr lang="it-IT" sz="1100" dirty="0"/>
              <a:t> aut</a:t>
            </a:r>
            <a:r>
              <a:rPr lang="it-IT" sz="1100" dirty="0">
                <a:solidFill>
                  <a:srgbClr val="19191A"/>
                </a:solidFill>
                <a:latin typeface="Titillium Web" panose="00000500000000000000" pitchFamily="2" charset="0"/>
              </a:rPr>
              <a:t>onomamente dall’utente o tramite un intermediario</a:t>
            </a:r>
          </a:p>
          <a:p>
            <a:r>
              <a:rPr lang="it-IT" sz="1100" dirty="0">
                <a:solidFill>
                  <a:srgbClr val="19191A"/>
                </a:solidFill>
                <a:latin typeface="Titillium Web" panose="00000500000000000000" pitchFamily="2" charset="0"/>
              </a:rPr>
              <a:t>  e Profilazione</a:t>
            </a:r>
          </a:p>
          <a:p>
            <a:endParaRPr lang="it-IT" sz="16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3BDF78-118A-4B1C-B6E1-326CB3C72D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600" dirty="0"/>
              <a:t>Step 3</a:t>
            </a:r>
          </a:p>
          <a:p>
            <a:r>
              <a:rPr lang="it-IT" sz="1600" dirty="0"/>
              <a:t>indirizzamento</a:t>
            </a:r>
          </a:p>
          <a:p>
            <a:r>
              <a:rPr lang="it-IT" sz="1100" b="0" i="0" dirty="0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Sulla base dell’</a:t>
            </a:r>
            <a:r>
              <a:rPr lang="it-IT" sz="1100" b="0" i="0" dirty="0" err="1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Assessment</a:t>
            </a:r>
            <a:r>
              <a:rPr lang="it-IT" sz="1100" b="0" i="0" dirty="0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 svolto, l’utente viene indirizzato a uno dei diversi percorsi previsti dal programma GOL a seconda della distanza dal mercato del lavoro</a:t>
            </a:r>
            <a:endParaRPr lang="it-IT" sz="1100" dirty="0"/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87950BE-A678-4D13-92B6-450DA265BD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42142" y="4001549"/>
            <a:ext cx="3551111" cy="2231330"/>
          </a:xfrm>
        </p:spPr>
        <p:txBody>
          <a:bodyPr/>
          <a:lstStyle/>
          <a:p>
            <a:r>
              <a:rPr lang="it-IT" sz="1600" dirty="0"/>
              <a:t>step 5</a:t>
            </a:r>
          </a:p>
          <a:p>
            <a:r>
              <a:rPr lang="it-IT" sz="1600" dirty="0"/>
              <a:t>Riconvocazione</a:t>
            </a:r>
          </a:p>
          <a:p>
            <a:r>
              <a:rPr lang="it-IT" sz="1100" dirty="0">
                <a:solidFill>
                  <a:srgbClr val="19191A"/>
                </a:solidFill>
                <a:latin typeface="Titillium Web" panose="00000500000000000000" pitchFamily="2" charset="0"/>
              </a:rPr>
              <a:t>L’utente </a:t>
            </a:r>
            <a:r>
              <a:rPr lang="it-IT" sz="1100" dirty="0" err="1">
                <a:solidFill>
                  <a:srgbClr val="19191A"/>
                </a:solidFill>
                <a:latin typeface="Titillium Web" panose="00000500000000000000" pitchFamily="2" charset="0"/>
              </a:rPr>
              <a:t>sara’</a:t>
            </a:r>
            <a:r>
              <a:rPr lang="it-IT" sz="1100" dirty="0">
                <a:solidFill>
                  <a:srgbClr val="19191A"/>
                </a:solidFill>
                <a:latin typeface="Titillium Web" panose="00000500000000000000" pitchFamily="2" charset="0"/>
              </a:rPr>
              <a:t> riconvocato per le attività e gli interventi successivi alla sottoscrizione del Patto e indirizzati a seconda della </a:t>
            </a:r>
            <a:r>
              <a:rPr lang="it-IT" sz="1100" dirty="0" err="1">
                <a:solidFill>
                  <a:srgbClr val="19191A"/>
                </a:solidFill>
                <a:latin typeface="Titillium Web" panose="00000500000000000000" pitchFamily="2" charset="0"/>
              </a:rPr>
              <a:t>della</a:t>
            </a:r>
            <a:r>
              <a:rPr lang="it-IT" sz="1100" dirty="0">
                <a:solidFill>
                  <a:srgbClr val="19191A"/>
                </a:solidFill>
                <a:latin typeface="Titillium Web" panose="00000500000000000000" pitchFamily="2" charset="0"/>
              </a:rPr>
              <a:t> tipologia di percorso emerso a valle</a:t>
            </a:r>
          </a:p>
          <a:p>
            <a:r>
              <a:rPr lang="it-IT" sz="1100" dirty="0">
                <a:solidFill>
                  <a:srgbClr val="19191A"/>
                </a:solidFill>
                <a:latin typeface="Titillium Web" panose="00000500000000000000" pitchFamily="2" charset="0"/>
              </a:rPr>
              <a:t>dell’</a:t>
            </a:r>
            <a:r>
              <a:rPr lang="it-IT" sz="1100" dirty="0" err="1">
                <a:solidFill>
                  <a:srgbClr val="19191A"/>
                </a:solidFill>
                <a:latin typeface="Titillium Web" panose="00000500000000000000" pitchFamily="2" charset="0"/>
              </a:rPr>
              <a:t>Assessment</a:t>
            </a:r>
            <a:r>
              <a:rPr lang="it-IT" b="0" i="0" dirty="0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.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3165ECB-EF14-49A4-8AAE-22C2F04725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sz="1600" dirty="0"/>
              <a:t>Step 4</a:t>
            </a:r>
          </a:p>
          <a:p>
            <a:r>
              <a:rPr lang="it-IT" sz="1600" dirty="0"/>
              <a:t>Patto di servizio</a:t>
            </a:r>
          </a:p>
          <a:p>
            <a:r>
              <a:rPr lang="it-IT" sz="1100" dirty="0">
                <a:solidFill>
                  <a:srgbClr val="19191A"/>
                </a:solidFill>
                <a:latin typeface="Titillium Web" panose="00000500000000000000" pitchFamily="2" charset="0"/>
              </a:rPr>
              <a:t>il beneficiario sottoscriverà il Patto di Servizio/Patto per il Lavoro - ovvero un accordo tra l’utente e il Centro per l’Impiego che regola gli impegni dell’utente stesso e definisce i servizi erogati dal </a:t>
            </a:r>
            <a:r>
              <a:rPr lang="it-IT" sz="1100" dirty="0" err="1">
                <a:solidFill>
                  <a:srgbClr val="19191A"/>
                </a:solidFill>
                <a:latin typeface="Titillium Web" panose="00000500000000000000" pitchFamily="2" charset="0"/>
              </a:rPr>
              <a:t>CpI</a:t>
            </a:r>
            <a:r>
              <a:rPr lang="it-IT" sz="1100" dirty="0">
                <a:solidFill>
                  <a:srgbClr val="19191A"/>
                </a:solidFill>
                <a:latin typeface="Titillium Web" panose="00000500000000000000" pitchFamily="2" charset="0"/>
              </a:rPr>
              <a:t> o</a:t>
            </a:r>
          </a:p>
          <a:p>
            <a:r>
              <a:rPr lang="it-IT" sz="1100" dirty="0">
                <a:solidFill>
                  <a:srgbClr val="19191A"/>
                </a:solidFill>
                <a:latin typeface="Titillium Web" panose="00000500000000000000" pitchFamily="2" charset="0"/>
              </a:rPr>
              <a:t>dal soggetto accreditato individuato</a:t>
            </a:r>
          </a:p>
          <a:p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440E172F-34C3-449C-88DA-4A622E078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79" y="140684"/>
            <a:ext cx="7908683" cy="676656"/>
          </a:xfrm>
        </p:spPr>
        <p:txBody>
          <a:bodyPr/>
          <a:lstStyle/>
          <a:p>
            <a:r>
              <a:rPr lang="it-IT" dirty="0"/>
              <a:t>Come si accede ai percorsi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FD8705-3136-4640-9AC6-A438C93228C3}"/>
              </a:ext>
            </a:extLst>
          </p:cNvPr>
          <p:cNvSpPr txBox="1"/>
          <p:nvPr/>
        </p:nvSpPr>
        <p:spPr>
          <a:xfrm>
            <a:off x="215339" y="717361"/>
            <a:ext cx="8484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i="0" dirty="0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I beneficiari del Programma GOL saranno </a:t>
            </a:r>
            <a:r>
              <a:rPr lang="it-IT" sz="1800" b="1" i="0" dirty="0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presi in carico </a:t>
            </a:r>
            <a:r>
              <a:rPr lang="it-IT" sz="1800" b="0" i="0" dirty="0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dal proprio </a:t>
            </a:r>
            <a:r>
              <a:rPr lang="it-IT" sz="1800" i="0" dirty="0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CPI di riferimento</a:t>
            </a:r>
          </a:p>
          <a:p>
            <a:r>
              <a:rPr lang="it-IT" sz="1200" dirty="0"/>
              <a:t>https://www.regione.lazio.it/cittadini/lavoro/Gol-Garanzia-Occupabilita-Lavoratori</a:t>
            </a:r>
          </a:p>
          <a:p>
            <a:endParaRPr lang="it-IT" dirty="0"/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E006B025-1A6A-84C7-0294-79A7BBE86BD0}"/>
              </a:ext>
            </a:extLst>
          </p:cNvPr>
          <p:cNvSpPr txBox="1">
            <a:spLocks/>
          </p:cNvSpPr>
          <p:nvPr/>
        </p:nvSpPr>
        <p:spPr>
          <a:xfrm>
            <a:off x="300505" y="6533235"/>
            <a:ext cx="1583114" cy="310896"/>
          </a:xfrm>
          <a:prstGeom prst="rect">
            <a:avLst/>
          </a:prstGeom>
        </p:spPr>
        <p:txBody>
          <a:bodyPr/>
          <a:lstStyle>
            <a:defPPr rtl="0"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2023-Soprano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C506D8C9-FBE4-9A45-1BF7-DB732B7663C1}"/>
              </a:ext>
            </a:extLst>
          </p:cNvPr>
          <p:cNvSpPr txBox="1">
            <a:spLocks/>
          </p:cNvSpPr>
          <p:nvPr/>
        </p:nvSpPr>
        <p:spPr>
          <a:xfrm>
            <a:off x="4314721" y="6533235"/>
            <a:ext cx="4384661" cy="310896"/>
          </a:xfrm>
          <a:prstGeom prst="rect">
            <a:avLst/>
          </a:prstGeom>
        </p:spPr>
        <p:txBody>
          <a:bodyPr/>
          <a:lstStyle>
            <a:defPPr rtl="0"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/>
              <a:t>Programma GOL: Caratteristiche, destinatari e modalità di accesso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26816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build="allAtOnce" animBg="1"/>
      <p:bldP spid="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riepilogo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ADE49E-7CC1-6704-5852-FAE992A0E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5851" y="1380744"/>
            <a:ext cx="6129531" cy="4070729"/>
          </a:xfrm>
        </p:spPr>
        <p:txBody>
          <a:bodyPr rtlCol="0">
            <a:normAutofit fontScale="85000" lnSpcReduction="10000"/>
          </a:bodyPr>
          <a:lstStyle>
            <a:defPPr>
              <a:defRPr lang="it-IT"/>
            </a:defPPr>
          </a:lstStyle>
          <a:p>
            <a:pPr marL="342900" indent="-342900" rtl="0">
              <a:spcAft>
                <a:spcPts val="1200"/>
              </a:spcAft>
              <a:buFont typeface="+mj-lt"/>
              <a:buAutoNum type="arabicPeriod"/>
            </a:pPr>
            <a:r>
              <a:rPr lang="it-IT" dirty="0"/>
              <a:t>L’attuazione del programma GOL è in capo alle Regioni</a:t>
            </a:r>
          </a:p>
          <a:p>
            <a:pPr marL="342900" indent="-342900" rtl="0">
              <a:spcAft>
                <a:spcPts val="1200"/>
              </a:spcAft>
              <a:buFont typeface="+mj-lt"/>
              <a:buAutoNum type="arabicPeriod"/>
            </a:pPr>
            <a:r>
              <a:rPr lang="it-IT" dirty="0"/>
              <a:t>Il programma GOL è  finalizzato a favorire l’ingresso o reingresso al lavoro migliorando le possibilità occupazionali dei partecipanti</a:t>
            </a:r>
          </a:p>
          <a:p>
            <a:pPr marL="342900" indent="-342900" rtl="0">
              <a:spcAft>
                <a:spcPts val="1200"/>
              </a:spcAft>
              <a:buFont typeface="+mj-lt"/>
              <a:buAutoNum type="arabicPeriod"/>
            </a:pPr>
            <a:r>
              <a:rPr lang="it-IT" dirty="0"/>
              <a:t>Si rivolge in particolare alle categorie fragili; pur non essendo considerati utenza fragile </a:t>
            </a:r>
            <a:r>
              <a:rPr lang="it-IT" b="1" dirty="0"/>
              <a:t>i migranti possono accedere a qualsiasi tipologia purché abbiano i requisiti e siano regolari</a:t>
            </a:r>
          </a:p>
          <a:p>
            <a:pPr marL="342900" indent="-342900" rtl="0">
              <a:spcAft>
                <a:spcPts val="1200"/>
              </a:spcAft>
              <a:buFont typeface="+mj-lt"/>
              <a:buAutoNum type="arabicPeriod"/>
            </a:pPr>
            <a:r>
              <a:rPr lang="it-IT" dirty="0"/>
              <a:t>Il programma prevede una serie di azioni di orientamento, formazione e accompagnamento al lavoro</a:t>
            </a:r>
          </a:p>
          <a:p>
            <a:pPr marL="342900" indent="-342900" rtl="0">
              <a:spcAft>
                <a:spcPts val="1200"/>
              </a:spcAft>
              <a:buFont typeface="+mj-lt"/>
              <a:buAutoNum type="arabicPeriod"/>
            </a:pPr>
            <a:r>
              <a:rPr lang="it-IT" dirty="0"/>
              <a:t>Per accedere al programma è </a:t>
            </a:r>
            <a:r>
              <a:rPr lang="it-IT" b="1" dirty="0"/>
              <a:t>NECESSARIO </a:t>
            </a:r>
            <a:r>
              <a:rPr lang="it-IT" dirty="0"/>
              <a:t>rivolgersi ai Centri per l’impiego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it-IT" dirty="0"/>
              <a:t>Tutte le informazioni relative al programma GOL e alle modalità di accesso, nonché le mail dei CPI sono reperibili al link </a:t>
            </a:r>
          </a:p>
          <a:p>
            <a:pPr>
              <a:spcAft>
                <a:spcPts val="1200"/>
              </a:spcAft>
            </a:pPr>
            <a:endParaRPr lang="it-IT" b="1" dirty="0"/>
          </a:p>
          <a:p>
            <a:r>
              <a:rPr lang="it-IT" b="1" dirty="0"/>
              <a:t>https://www.regione.lazio.it/cittadini/lavoro/Gol-Garanzia-Occupabilita-Lavoratori</a:t>
            </a:r>
          </a:p>
          <a:p>
            <a:pPr marL="342900" indent="-342900" rtl="0">
              <a:buFont typeface="+mj-lt"/>
              <a:buAutoNum type="arabicPeriod"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B697A5-63AE-CFF2-701C-13C0448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smtClean="0"/>
              <a:t>9</a:t>
            </a:fld>
            <a:endParaRPr lang="it-IT"/>
          </a:p>
        </p:txBody>
      </p:sp>
      <p:pic>
        <p:nvPicPr>
          <p:cNvPr id="11" name="Segnaposto immagine 10" descr="Immagine che contiene testo, lettera&#10;&#10;Descrizione generata automaticamente">
            <a:extLst>
              <a:ext uri="{FF2B5EF4-FFF2-40B4-BE49-F238E27FC236}">
                <a16:creationId xmlns:a16="http://schemas.microsoft.com/office/drawing/2014/main" id="{9F9E08A6-472B-DA8A-7AD0-5B24427C71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053" r="22053"/>
          <a:stretch>
            <a:fillRect/>
          </a:stretch>
        </p:blipFill>
        <p:spPr/>
      </p:pic>
      <p:sp>
        <p:nvSpPr>
          <p:cNvPr id="12" name="Segnaposto data 3">
            <a:extLst>
              <a:ext uri="{FF2B5EF4-FFF2-40B4-BE49-F238E27FC236}">
                <a16:creationId xmlns:a16="http://schemas.microsoft.com/office/drawing/2014/main" id="{E75E6FA9-E96E-B2FC-3A39-D5BF44A82A79}"/>
              </a:ext>
            </a:extLst>
          </p:cNvPr>
          <p:cNvSpPr txBox="1">
            <a:spLocks/>
          </p:cNvSpPr>
          <p:nvPr/>
        </p:nvSpPr>
        <p:spPr>
          <a:xfrm>
            <a:off x="300505" y="6533235"/>
            <a:ext cx="1583114" cy="310896"/>
          </a:xfrm>
          <a:prstGeom prst="rect">
            <a:avLst/>
          </a:prstGeom>
        </p:spPr>
        <p:txBody>
          <a:bodyPr/>
          <a:lstStyle>
            <a:defPPr rtl="0"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2023-Soprano</a:t>
            </a:r>
          </a:p>
        </p:txBody>
      </p:sp>
      <p:sp>
        <p:nvSpPr>
          <p:cNvPr id="13" name="Segnaposto piè di pagina 4">
            <a:extLst>
              <a:ext uri="{FF2B5EF4-FFF2-40B4-BE49-F238E27FC236}">
                <a16:creationId xmlns:a16="http://schemas.microsoft.com/office/drawing/2014/main" id="{CF4FFA93-714E-F8BD-564F-464686BDEB8C}"/>
              </a:ext>
            </a:extLst>
          </p:cNvPr>
          <p:cNvSpPr txBox="1">
            <a:spLocks/>
          </p:cNvSpPr>
          <p:nvPr/>
        </p:nvSpPr>
        <p:spPr>
          <a:xfrm>
            <a:off x="4314721" y="6533235"/>
            <a:ext cx="4384661" cy="310896"/>
          </a:xfrm>
          <a:prstGeom prst="rect">
            <a:avLst/>
          </a:prstGeom>
        </p:spPr>
        <p:txBody>
          <a:bodyPr/>
          <a:lstStyle>
            <a:defPPr rtl="0"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/>
              <a:t>Programma GOL: Caratteristiche, destinatari e modalità di accesso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418206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734_TF11964407_Win32" id="{F8B7051F-3514-4DD6-899C-0FC44BCBEFA3}" vid="{BD78E103-650A-41C2-8C76-8107EA77E26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{07940FBD-B080-4A98-A09B-1C3B747AAFAF}tf11964407_win32</Template>
  <TotalTime>396</TotalTime>
  <Words>901</Words>
  <Application>Microsoft Office PowerPoint</Application>
  <PresentationFormat>Widescreen</PresentationFormat>
  <Paragraphs>99</Paragraphs>
  <Slides>10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Arial</vt:lpstr>
      <vt:lpstr>Calibri</vt:lpstr>
      <vt:lpstr>Courier New</vt:lpstr>
      <vt:lpstr>Gill Sans Nova</vt:lpstr>
      <vt:lpstr>Gill Sans Nova Light</vt:lpstr>
      <vt:lpstr>Helvetica</vt:lpstr>
      <vt:lpstr>Sagona Book</vt:lpstr>
      <vt:lpstr>Titillium Web</vt:lpstr>
      <vt:lpstr>Wingdings</vt:lpstr>
      <vt:lpstr>Tema di Office</vt:lpstr>
      <vt:lpstr>Programma GOL Caratteristiche, destinatari e modalità di accesso</vt:lpstr>
      <vt:lpstr>Contenuti</vt:lpstr>
      <vt:lpstr>introduzione</vt:lpstr>
      <vt:lpstr>Presentazione standard di PowerPoint</vt:lpstr>
      <vt:lpstr>Presentazione standard di PowerPoint</vt:lpstr>
      <vt:lpstr>UTENTI FRAGILI E PROGRAMMA GOL</vt:lpstr>
      <vt:lpstr>I cinque percorsi</vt:lpstr>
      <vt:lpstr>Come si accede ai percorsi</vt:lpstr>
      <vt:lpstr>riepilogo</vt:lpstr>
      <vt:lpstr>grazie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POLITICHE ATTIVE DEL LAVORO: Utenza fragile: metodi e strumenti per la ricerca attiva del lavoro</dc:title>
  <dc:creator>Arcangela Soprano</dc:creator>
  <cp:lastModifiedBy>Arcangela Soprano</cp:lastModifiedBy>
  <cp:revision>73</cp:revision>
  <dcterms:created xsi:type="dcterms:W3CDTF">2022-12-04T06:44:07Z</dcterms:created>
  <dcterms:modified xsi:type="dcterms:W3CDTF">2023-03-23T16:55:53Z</dcterms:modified>
</cp:coreProperties>
</file>