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9" r:id="rId3"/>
    <p:sldId id="261" r:id="rId4"/>
    <p:sldId id="262" r:id="rId5"/>
    <p:sldId id="263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33821-597E-4B4F-8572-5DA1CB183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950976"/>
            <a:ext cx="6509385" cy="3556730"/>
          </a:xfrm>
        </p:spPr>
        <p:txBody>
          <a:bodyPr anchor="t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38D70-8FF5-47D7-A0DD-087A227BC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572000"/>
            <a:ext cx="6481953" cy="1485900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5B485-516D-48B7-AF1D-69AEEA351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14DDB-2831-4FF8-9DA7-0449659D7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178F6-65BA-4964-80E2-DB6EA3355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5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07F1B-6F93-4E6E-8C8C-D01A9DEB6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D2968-FE85-492F-A77B-1771F4EAA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8641" y="2028826"/>
            <a:ext cx="11094348" cy="402907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92DA2-B1FB-45C6-B10C-141AC2BFB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A6D78-CE47-4CA7-B3B6-AFAE5175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DC5C0-8780-4819-A8FC-32A0141D2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2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B8F9A8-05F2-4F79-B689-1FA2F31965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472612" y="952499"/>
            <a:ext cx="2207417" cy="51054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D615BC-61CD-4D59-8E85-B59072E2B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7924" y="952499"/>
            <a:ext cx="8914688" cy="51054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81C46-8CC0-4B79-AF2E-84C86C6A8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76817-4D29-4888-B68C-A35F5A069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0B21A-30A9-4173-9E3F-D985B86A3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8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A45AC-24E0-45A1-90C3-7BF96C3FC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18E1-7CA3-4B5E-9683-554FDFC63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5D32D-7150-4DF2-B992-A2B4F5605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03F0C-FCA3-464C-B6ED-864DB51E7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41006-DAE1-4326-B1AE-FD527A653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0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B84-BE32-464A-A765-975C21B5C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923" y="952500"/>
            <a:ext cx="6678695" cy="3962398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145C2-97CF-4887-904A-8ADC80525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43860" y="952501"/>
            <a:ext cx="3500440" cy="396239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24559-DA32-4398-A8EE-EED2469D6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67BE1-F1AC-4732-B52E-1C7D63DEF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13C03-DDF0-48C6-B1BF-D28875F82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9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6F411-42B3-4A17-BE7E-861BE7E7D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E0603-F4C0-40AC-A53E-40449D53D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" y="2029968"/>
            <a:ext cx="5281506" cy="41481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C5634-2887-4182-A9BE-B382357D4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928" y="2029968"/>
            <a:ext cx="5281506" cy="41481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B6E74-28E1-4684-B515-4265ED7B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375EA-A8F8-485D-A82F-CD85D4C9E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9E4B0-F5E3-407F-A548-B616E7749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7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2161A-7627-4D64-AF08-10D702AFE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659" y="950976"/>
            <a:ext cx="10802729" cy="88179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B6884-07D8-4CC4-BE99-516F1433B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918" y="1832772"/>
            <a:ext cx="5281507" cy="742638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1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2C638-B5A8-4F8C-85AE-33BEAF54C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640" y="2600531"/>
            <a:ext cx="528150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D1933-A703-4BDC-A697-728E899EED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927" y="1832772"/>
            <a:ext cx="5283202" cy="742638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1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25DBD-4D51-4A2D-B1E4-6D094CD1E8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927" y="2600531"/>
            <a:ext cx="52832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2636E2-E26E-42F7-9E05-3F756C7D1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F7281B-0E5C-421E-AFFE-775F57C5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483462-E410-4DC7-AE53-27AABECF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CFA68-31B5-48C5-929A-842FDF0FD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5A2600-419E-46E9-946F-FBDEDBA1D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5F9A9-98FF-4653-A570-9F351A1AB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D44457-95F1-4B15-A647-B14F91F7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1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19EABA-1008-4E49-9184-3A946ECD7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5C3BD0-269D-4127-B5F7-84B0D8A74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23447-C740-4495-93EC-7252B1B92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0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D1155-71E7-4F0A-BB62-933743CF6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52500"/>
            <a:ext cx="4124084" cy="2362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B6D44-5A1E-4176-8766-4B81E045D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952500"/>
            <a:ext cx="5934074" cy="49085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10EC6-11DD-4B5D-A2D2-4DCF73E58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8641" y="3429000"/>
            <a:ext cx="4124084" cy="24399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DFCDF-666E-4DB4-A1C0-79D40A00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A69AC-15E6-4B19-A59D-DBDBE923D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9F0EE-74DE-4FEC-81E9-E40D53397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5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3CA4F-6508-4AD6-8367-A0288D888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1" y="952500"/>
            <a:ext cx="4124084" cy="239791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06BFCD-2F93-4D99-89EA-F0359FB782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2119" y="987425"/>
            <a:ext cx="602218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4C1F7-1272-41C8-8C29-676316D02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8641" y="3429000"/>
            <a:ext cx="4124084" cy="24399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DD491-0FE6-4B42-AAA6-B698E46F1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8F83F-4E9F-4607-A69B-DFC932560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24484-C6E4-4D8A-BDAB-09B1FBB43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7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90E843-90BA-4A7D-8F9F-FFE49387A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950976"/>
            <a:ext cx="10995659" cy="10778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7CA62-9B55-49B4-94B6-EAAF7D5AE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41" y="2028826"/>
            <a:ext cx="10995660" cy="4029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CEA03-AAFA-4A69-A3DA-1DD0EF273F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8729" y="6449535"/>
            <a:ext cx="2983095" cy="3084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4CDE23C7-78A4-413A-A84B-93D4CC0A9EB1}" type="datetimeFigureOut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97F43-1ECB-4FC2-863E-26CEE24A00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24" y="17377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7F9D8-4B2E-4871-B2AE-EFC06BE23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0710" y="6449535"/>
            <a:ext cx="932279" cy="3084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CB39E08-E0E5-4B1A-8F7D-08FE7678A3B6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2919E4-C488-4107-9EF1-66152F848008}"/>
              </a:ext>
            </a:extLst>
          </p:cNvPr>
          <p:cNvCxnSpPr>
            <a:cxnSpLocks/>
          </p:cNvCxnSpPr>
          <p:nvPr/>
        </p:nvCxnSpPr>
        <p:spPr>
          <a:xfrm>
            <a:off x="643467" y="678719"/>
            <a:ext cx="1090506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F79732-4088-424C-A653-4534E4389443}"/>
              </a:ext>
            </a:extLst>
          </p:cNvPr>
          <p:cNvCxnSpPr>
            <a:cxnSpLocks/>
          </p:cNvCxnSpPr>
          <p:nvPr/>
        </p:nvCxnSpPr>
        <p:spPr>
          <a:xfrm>
            <a:off x="643467" y="6309695"/>
            <a:ext cx="1090506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409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72B768-D6CA-45E8-B749-DE0F9D483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acchia di colori su una superficie bianca">
            <a:extLst>
              <a:ext uri="{FF2B5EF4-FFF2-40B4-BE49-F238E27FC236}">
                <a16:creationId xmlns:a16="http://schemas.microsoft.com/office/drawing/2014/main" id="{6D722BFD-2835-F6FC-A35F-D4E84C2CC5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97" b="22603"/>
          <a:stretch/>
        </p:blipFill>
        <p:spPr>
          <a:xfrm>
            <a:off x="19" y="10"/>
            <a:ext cx="1219198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3F26D5C-77E9-4A8D-95F0-1635BAD12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4" y="-2"/>
            <a:ext cx="12191999" cy="4360983"/>
          </a:xfrm>
          <a:prstGeom prst="rect">
            <a:avLst/>
          </a:prstGeom>
          <a:gradFill flip="none" rotWithShape="1">
            <a:gsLst>
              <a:gs pos="3000">
                <a:srgbClr val="000000">
                  <a:alpha val="0"/>
                </a:srgbClr>
              </a:gs>
              <a:gs pos="61000">
                <a:srgbClr val="000000">
                  <a:alpha val="48000"/>
                </a:srgbClr>
              </a:gs>
              <a:gs pos="100000">
                <a:srgbClr val="000000">
                  <a:alpha val="58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15C84B6-E955-6614-2EE9-32B60D4C18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7729" y="1196869"/>
            <a:ext cx="6871574" cy="2232131"/>
          </a:xfrm>
        </p:spPr>
        <p:txBody>
          <a:bodyPr>
            <a:normAutofit/>
          </a:bodyPr>
          <a:lstStyle/>
          <a:p>
            <a:r>
              <a:rPr lang="it-IT" sz="5400" dirty="0">
                <a:solidFill>
                  <a:srgbClr val="FFFFFF"/>
                </a:solidFill>
              </a:rPr>
              <a:t>Mediatore interculturale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64AFBE7-358E-6CBD-79A3-1CF53F1447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958" y="1247319"/>
            <a:ext cx="3515652" cy="2181681"/>
          </a:xfrm>
        </p:spPr>
        <p:txBody>
          <a:bodyPr anchor="t">
            <a:normAutofit/>
          </a:bodyPr>
          <a:lstStyle/>
          <a:p>
            <a:r>
              <a:rPr lang="it-IT" b="1" dirty="0">
                <a:solidFill>
                  <a:srgbClr val="FFFFFF"/>
                </a:solidFill>
              </a:rPr>
              <a:t>Stato dell’arte e nuove prospettive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632DC5A-0728-490F-8655-6B4377827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3467" y="678719"/>
            <a:ext cx="10905066" cy="0"/>
          </a:xfrm>
          <a:prstGeom prst="line">
            <a:avLst/>
          </a:pr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8BB1F6D-CF9C-422D-9324-C46415BB9D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3467" y="6309695"/>
            <a:ext cx="10905066" cy="0"/>
          </a:xfrm>
          <a:prstGeom prst="line">
            <a:avLst/>
          </a:prstGeom>
          <a:ln w="63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AD2D62E-2E37-BD46-A37F-3514A255C268}"/>
              </a:ext>
            </a:extLst>
          </p:cNvPr>
          <p:cNvSpPr txBox="1"/>
          <p:nvPr/>
        </p:nvSpPr>
        <p:spPr>
          <a:xfrm>
            <a:off x="8238585" y="6455942"/>
            <a:ext cx="404672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/>
              <a:t>Dott.ssa Arcangela Soprano – 24 marzo 2023</a:t>
            </a:r>
          </a:p>
        </p:txBody>
      </p:sp>
    </p:spTree>
    <p:extLst>
      <p:ext uri="{BB962C8B-B14F-4D97-AF65-F5344CB8AC3E}">
        <p14:creationId xmlns:p14="http://schemas.microsoft.com/office/powerpoint/2010/main" val="251388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D79F61-2B2E-105C-1D45-F9259ACA3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19" y="193498"/>
            <a:ext cx="10837077" cy="910974"/>
          </a:xfrm>
        </p:spPr>
        <p:txBody>
          <a:bodyPr>
            <a:normAutofit fontScale="90000"/>
          </a:bodyPr>
          <a:lstStyle/>
          <a:p>
            <a:pPr>
              <a:spcAft>
                <a:spcPts val="1800"/>
              </a:spcAft>
            </a:pPr>
            <a:r>
              <a:rPr lang="it-IT" sz="2800" dirty="0"/>
              <a:t>Standard professionale DD Regione lazio del 11 luglio 2019 N. G09492</a:t>
            </a:r>
            <a:br>
              <a:rPr lang="it-IT" sz="2800" dirty="0"/>
            </a:br>
            <a:endParaRPr lang="it-IT" sz="28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E30ECA5-7358-19D4-08C6-85ACD5B9C0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450" r="22162" b="-1"/>
          <a:stretch/>
        </p:blipFill>
        <p:spPr>
          <a:xfrm>
            <a:off x="278888" y="1782311"/>
            <a:ext cx="2690815" cy="1422427"/>
          </a:xfrm>
          <a:prstGeom prst="rect">
            <a:avLst/>
          </a:prstGeom>
          <a:noFill/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71FDB3-73B3-E8A9-67A9-C85E1B57B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9151" y="1308661"/>
            <a:ext cx="6013967" cy="418156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it-IT" sz="1800" dirty="0"/>
              <a:t>Si inquadra nel settore dei servizi socio-sanitari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it-IT" sz="1800" dirty="0"/>
              <a:t>Livello </a:t>
            </a:r>
            <a:r>
              <a:rPr lang="it-IT" sz="1800" dirty="0" err="1"/>
              <a:t>eqf</a:t>
            </a:r>
            <a:r>
              <a:rPr lang="it-IT" sz="1800" dirty="0"/>
              <a:t> 5</a:t>
            </a:r>
          </a:p>
          <a:p>
            <a:pPr marL="0" indent="0">
              <a:lnSpc>
                <a:spcPct val="110000"/>
              </a:lnSpc>
              <a:buNone/>
            </a:pPr>
            <a:endParaRPr lang="it-IT" sz="1800" dirty="0"/>
          </a:p>
          <a:p>
            <a:pPr marL="0" indent="0">
              <a:lnSpc>
                <a:spcPct val="110000"/>
              </a:lnSpc>
              <a:buNone/>
            </a:pPr>
            <a:r>
              <a:rPr lang="it-IT" sz="1800" b="1" dirty="0"/>
              <a:t>Unità di competenza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it-IT" sz="1800" dirty="0"/>
              <a:t>Analisi dei bisogni e delle risorse del beneficiario della mediazione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it-IT" sz="1800" dirty="0"/>
              <a:t>Progettazione di azioni di mediazione interculturale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it-IT" sz="1800" dirty="0"/>
              <a:t>Intermediazione linguistico-culturale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it-IT" sz="1800" dirty="0"/>
              <a:t>Orientamento nel contesto locale delle persone immigrate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it-IT" sz="1800" dirty="0"/>
              <a:t>Realizzazione della mediazione interculturale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A60C28C0-EFDC-4047-81BA-16DBA9A913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8729" y="6449535"/>
            <a:ext cx="2983095" cy="308453"/>
          </a:xfrm>
        </p:spPr>
        <p:txBody>
          <a:bodyPr/>
          <a:lstStyle/>
          <a:p>
            <a:pPr>
              <a:spcAft>
                <a:spcPts val="600"/>
              </a:spcAft>
            </a:pPr>
            <a:fld id="{966F84F2-8A04-4430-BDD5-201029A017D9}" type="datetime1">
              <a:rPr lang="en-US" smtClean="0"/>
              <a:pPr>
                <a:spcAft>
                  <a:spcPts val="600"/>
                </a:spcAft>
              </a:pPr>
              <a:t>3/23/2023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D4D1CD5-79A4-491C-85F0-0EE21E884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10710" y="6449535"/>
            <a:ext cx="932279" cy="308453"/>
          </a:xfrm>
        </p:spPr>
        <p:txBody>
          <a:bodyPr/>
          <a:lstStyle/>
          <a:p>
            <a:pPr>
              <a:spcAft>
                <a:spcPts val="600"/>
              </a:spcAft>
            </a:pPr>
            <a:fld id="{3FAE4C1A-77DB-4702-BC27-716D25204027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64872FF-B45C-7F4B-CF98-AFDECC6A2EF4}"/>
              </a:ext>
            </a:extLst>
          </p:cNvPr>
          <p:cNvSpPr txBox="1"/>
          <p:nvPr/>
        </p:nvSpPr>
        <p:spPr>
          <a:xfrm>
            <a:off x="2573451" y="1883353"/>
            <a:ext cx="3760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https://atlantelavoro.inapp.org/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29CAC90-A7B9-9254-28E9-E908189250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3352" y="4256176"/>
            <a:ext cx="2432515" cy="1883827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EB27625D-E23E-7BF8-412B-AAE4BCA7166E}"/>
              </a:ext>
            </a:extLst>
          </p:cNvPr>
          <p:cNvSpPr txBox="1"/>
          <p:nvPr/>
        </p:nvSpPr>
        <p:spPr>
          <a:xfrm>
            <a:off x="277862" y="3458558"/>
            <a:ext cx="5383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https://www.regione.lazio.it/enti/formazione/profili-professionali/dettaglio/293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B91B5C4B-163F-8A93-1186-8663EB7777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7102" y="801883"/>
            <a:ext cx="1446467" cy="992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013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F2B6FC-87AF-6036-F0A9-88BFBC25E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92" y="261178"/>
            <a:ext cx="11585195" cy="493832"/>
          </a:xfrm>
        </p:spPr>
        <p:txBody>
          <a:bodyPr>
            <a:normAutofit/>
          </a:bodyPr>
          <a:lstStyle/>
          <a:p>
            <a:r>
              <a:rPr lang="it-IT" sz="2700" dirty="0"/>
              <a:t>Requisiti di accesso al percorso formativo per </a:t>
            </a:r>
            <a:r>
              <a:rPr lang="it-IT" sz="2700" i="1" dirty="0"/>
              <a:t>«Mediatore interculturale»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F53826-C256-5DE8-FBFD-C1AD083B6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362" y="1213754"/>
            <a:ext cx="10995660" cy="497801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565"/>
              </a:spcBef>
              <a:spcAft>
                <a:spcPts val="0"/>
              </a:spcAft>
              <a:buNone/>
            </a:pPr>
            <a:r>
              <a:rPr lang="it-IT" sz="1600" b="1" i="1" dirty="0">
                <a:effectLst/>
                <a:ea typeface="Calibri" panose="020F0502020204030204" pitchFamily="34" charset="0"/>
              </a:rPr>
              <a:t>Titoli</a:t>
            </a:r>
            <a:r>
              <a:rPr lang="it-IT" sz="1600" b="1" spc="-5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b="1" i="1" dirty="0">
                <a:effectLst/>
                <a:ea typeface="Calibri" panose="020F0502020204030204" pitchFamily="34" charset="0"/>
              </a:rPr>
              <a:t>di</a:t>
            </a:r>
            <a:r>
              <a:rPr lang="it-IT" sz="1600" b="1" spc="-5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b="1" i="1" spc="-10" dirty="0">
                <a:effectLst/>
                <a:ea typeface="Calibri" panose="020F0502020204030204" pitchFamily="34" charset="0"/>
              </a:rPr>
              <a:t>studio:</a:t>
            </a:r>
            <a:endParaRPr lang="it-IT" sz="1600" b="1" dirty="0">
              <a:effectLst/>
              <a:ea typeface="Calibri" panose="020F0502020204030204" pitchFamily="34" charset="0"/>
            </a:endParaRPr>
          </a:p>
          <a:p>
            <a:pPr marL="742950" marR="175260" lvl="1" indent="-285750" algn="just">
              <a:spcBef>
                <a:spcPts val="5"/>
              </a:spcBef>
              <a:spcAft>
                <a:spcPts val="0"/>
              </a:spcAft>
              <a:buSzPts val="1100"/>
              <a:buFont typeface="Wingdings" panose="05000000000000000000" pitchFamily="2" charset="2"/>
              <a:buChar char="Ø"/>
              <a:tabLst>
                <a:tab pos="329565" algn="l"/>
              </a:tabLst>
            </a:pP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Diploma</a:t>
            </a: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di</a:t>
            </a: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scuola</a:t>
            </a: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secondaria</a:t>
            </a: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superiore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;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coloro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che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hanno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conseguito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il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titolo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di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studio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all'estero,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devono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presentare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un’autocertificazione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attestante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il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possesso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del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titolo,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in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assenza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di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documento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equipollen</a:t>
            </a:r>
            <a:r>
              <a:rPr lang="it-IT" sz="1600" spc="-1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te/corrispondente.</a:t>
            </a:r>
            <a:endParaRPr lang="it-IT" sz="1600" dirty="0">
              <a:effectLst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indent="0" algn="just">
              <a:spcBef>
                <a:spcPts val="555"/>
              </a:spcBef>
              <a:spcAft>
                <a:spcPts val="0"/>
              </a:spcAft>
              <a:buNone/>
            </a:pPr>
            <a:r>
              <a:rPr lang="it-IT" sz="1600" b="1" i="1" spc="-10" dirty="0">
                <a:effectLst/>
                <a:ea typeface="Calibri" panose="020F0502020204030204" pitchFamily="34" charset="0"/>
              </a:rPr>
              <a:t>Conoscenza</a:t>
            </a:r>
            <a:r>
              <a:rPr lang="it-IT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b="1" i="1" spc="-10" dirty="0">
                <a:effectLst/>
                <a:ea typeface="Calibri" panose="020F0502020204030204" pitchFamily="34" charset="0"/>
              </a:rPr>
              <a:t>linguistica:</a:t>
            </a:r>
            <a:endParaRPr lang="it-IT" sz="1600" b="1" dirty="0">
              <a:effectLst/>
              <a:ea typeface="Calibri" panose="020F0502020204030204" pitchFamily="34" charset="0"/>
            </a:endParaRPr>
          </a:p>
          <a:p>
            <a:pPr marL="742950" marR="175895" lvl="1" indent="-285750" algn="just">
              <a:spcBef>
                <a:spcPts val="5"/>
              </a:spcBef>
              <a:spcAft>
                <a:spcPts val="0"/>
              </a:spcAft>
              <a:buSzPts val="1100"/>
              <a:buFont typeface="Wingdings" panose="05000000000000000000" pitchFamily="2" charset="2"/>
              <a:buChar char="Ø"/>
              <a:tabLst>
                <a:tab pos="329565" algn="l"/>
              </a:tabLst>
            </a:pP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Per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i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b="1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cittadini</a:t>
            </a:r>
            <a:r>
              <a:rPr lang="it-IT" sz="1600" b="1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b="1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stranieri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,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è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indispensabile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la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conoscenza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della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lingua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italiana,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almeno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al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livello</a:t>
            </a: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B1</a:t>
            </a: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del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Quadro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Comune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Europeo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di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Riferimento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per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le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Lingue,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restando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obbligatorio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lo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svolgimento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delle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specifiche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prove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valutative</a:t>
            </a:r>
            <a:r>
              <a:rPr lang="it-IT" sz="1600" spc="-1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in</a:t>
            </a:r>
            <a:r>
              <a:rPr lang="it-IT" sz="1600" spc="-1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sede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di</a:t>
            </a:r>
            <a:r>
              <a:rPr lang="it-IT" sz="1600" spc="-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selezione,</a:t>
            </a:r>
            <a:r>
              <a:rPr lang="it-IT" sz="1600" spc="-1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ove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il</a:t>
            </a:r>
            <a:r>
              <a:rPr lang="it-IT" sz="1600" spc="-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candidato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già</a:t>
            </a:r>
            <a:r>
              <a:rPr lang="it-IT" sz="1600" spc="-2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non</a:t>
            </a:r>
            <a:r>
              <a:rPr lang="it-IT" sz="1600" spc="-2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disponga</a:t>
            </a:r>
            <a:r>
              <a:rPr lang="it-IT" sz="1600" spc="-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di</a:t>
            </a:r>
            <a:r>
              <a:rPr lang="it-IT" sz="1600" spc="-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attestazione</a:t>
            </a: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di</a:t>
            </a:r>
            <a:r>
              <a:rPr lang="it-IT" sz="1600" b="1" spc="-20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valore</a:t>
            </a: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equivalente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.</a:t>
            </a:r>
          </a:p>
          <a:p>
            <a:pPr marL="742950" marR="173990" lvl="1" indent="-285750" algn="just">
              <a:spcBef>
                <a:spcPts val="5"/>
              </a:spcBef>
              <a:spcAft>
                <a:spcPts val="0"/>
              </a:spcAft>
              <a:buSzPts val="1100"/>
              <a:buFont typeface="Wingdings" panose="05000000000000000000" pitchFamily="2" charset="2"/>
              <a:buChar char="Ø"/>
              <a:tabLst>
                <a:tab pos="329565" algn="l"/>
              </a:tabLst>
            </a:pP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Per</a:t>
            </a:r>
            <a:r>
              <a:rPr lang="it-IT" sz="1600" spc="-2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i</a:t>
            </a:r>
            <a:r>
              <a:rPr lang="it-IT" sz="1600" spc="-2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b="1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cittadini</a:t>
            </a:r>
            <a:r>
              <a:rPr lang="it-IT" sz="1600" b="1" spc="-2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b="1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italiani</a:t>
            </a:r>
            <a:r>
              <a:rPr lang="it-IT" sz="1600" b="1" spc="-2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è</a:t>
            </a:r>
            <a:r>
              <a:rPr lang="it-IT" sz="1600" spc="-3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indispensabile</a:t>
            </a:r>
            <a:r>
              <a:rPr lang="it-IT" sz="1600" spc="-2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la</a:t>
            </a:r>
            <a:r>
              <a:rPr lang="it-IT" sz="1600" spc="-2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conoscenza</a:t>
            </a:r>
            <a:r>
              <a:rPr lang="it-IT" sz="1600" spc="-2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di</a:t>
            </a:r>
            <a:r>
              <a:rPr lang="it-IT" sz="1600" spc="-2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una</a:t>
            </a:r>
            <a:r>
              <a:rPr lang="it-IT" sz="1600" spc="-2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lingua</a:t>
            </a:r>
            <a:r>
              <a:rPr lang="it-IT" sz="1600" spc="-2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straniera</a:t>
            </a:r>
            <a:r>
              <a:rPr lang="it-IT" sz="1600" spc="-2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veicolare,</a:t>
            </a:r>
            <a:r>
              <a:rPr lang="it-IT" sz="1600" spc="-2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almeno</a:t>
            </a:r>
            <a:r>
              <a:rPr lang="it-IT" sz="1600" spc="-1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al</a:t>
            </a:r>
            <a:r>
              <a:rPr lang="it-IT" sz="1600" spc="-2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livello</a:t>
            </a:r>
            <a:r>
              <a:rPr lang="it-IT" sz="1600" b="1" spc="-15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C1</a:t>
            </a:r>
            <a:r>
              <a:rPr lang="it-IT" sz="1600" spc="-3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del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Quadro</a:t>
            </a:r>
            <a:r>
              <a:rPr lang="it-IT" sz="1600" spc="-1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Comune</a:t>
            </a:r>
            <a:r>
              <a:rPr lang="it-IT" sz="1600" spc="-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Europeo</a:t>
            </a:r>
            <a:r>
              <a:rPr lang="it-IT" sz="1600" spc="-1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di</a:t>
            </a:r>
            <a:r>
              <a:rPr lang="it-IT" sz="1600" spc="-1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Riferimento</a:t>
            </a:r>
            <a:r>
              <a:rPr lang="it-IT" sz="1600" spc="-1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per</a:t>
            </a:r>
            <a:r>
              <a:rPr lang="it-IT" sz="1600" spc="-1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le</a:t>
            </a:r>
            <a:r>
              <a:rPr lang="it-IT" sz="1600" spc="-1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Lingue,</a:t>
            </a:r>
            <a:r>
              <a:rPr lang="it-IT" sz="1600" spc="-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restando</a:t>
            </a:r>
            <a:r>
              <a:rPr lang="it-IT" sz="1600" spc="-1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obbligatorio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lo</a:t>
            </a:r>
            <a:r>
              <a:rPr lang="it-IT" sz="1600" spc="-2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svolgimento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delle</a:t>
            </a:r>
            <a:r>
              <a:rPr lang="it-IT" sz="1600" spc="-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specifiche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prove</a:t>
            </a:r>
            <a:r>
              <a:rPr lang="it-IT" sz="1600" spc="-3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valutative</a:t>
            </a:r>
            <a:r>
              <a:rPr lang="it-IT" sz="1600" spc="-1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in</a:t>
            </a:r>
            <a:r>
              <a:rPr lang="it-IT" sz="1600" spc="-2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sede</a:t>
            </a:r>
            <a:r>
              <a:rPr lang="it-IT" sz="1600" spc="-2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di</a:t>
            </a:r>
            <a:r>
              <a:rPr lang="it-IT" sz="1600" spc="-3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selezione,</a:t>
            </a:r>
            <a:r>
              <a:rPr lang="it-IT" sz="1600" spc="-2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ove</a:t>
            </a:r>
            <a:r>
              <a:rPr lang="it-IT" sz="1600" spc="-1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il</a:t>
            </a:r>
            <a:r>
              <a:rPr lang="it-IT" sz="1600" spc="-2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candidato</a:t>
            </a:r>
            <a:r>
              <a:rPr lang="it-IT" sz="1600" spc="-3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già</a:t>
            </a:r>
            <a:r>
              <a:rPr lang="it-IT" sz="1600" spc="-2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non</a:t>
            </a:r>
            <a:r>
              <a:rPr lang="it-IT" sz="1600" spc="-2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disponga</a:t>
            </a:r>
            <a:r>
              <a:rPr lang="it-IT" sz="1600" spc="-2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di</a:t>
            </a:r>
            <a:r>
              <a:rPr lang="it-IT" sz="1600" spc="-2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attestazione</a:t>
            </a:r>
            <a:r>
              <a:rPr lang="it-IT" sz="1600" spc="-1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di</a:t>
            </a:r>
            <a:r>
              <a:rPr lang="it-IT" sz="1600" spc="-3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valore</a:t>
            </a:r>
            <a:r>
              <a:rPr lang="it-IT" sz="1600" spc="-2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equivalente.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In</a:t>
            </a:r>
            <a:r>
              <a:rPr lang="it-IT" sz="1600" spc="-1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fase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di</a:t>
            </a:r>
            <a:r>
              <a:rPr lang="it-IT" sz="1600" spc="-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pubblicizzazione</a:t>
            </a:r>
            <a:r>
              <a:rPr lang="it-IT" sz="1600" spc="-1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del</a:t>
            </a:r>
            <a:r>
              <a:rPr lang="it-IT" sz="1600" spc="-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corso,</a:t>
            </a:r>
            <a:r>
              <a:rPr lang="it-IT" sz="1600" spc="-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si</a:t>
            </a:r>
            <a:r>
              <a:rPr lang="it-IT" sz="1600" spc="-2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fa</a:t>
            </a:r>
            <a:r>
              <a:rPr lang="it-IT" sz="1600" spc="-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riferimento</a:t>
            </a:r>
            <a:r>
              <a:rPr lang="it-IT" sz="1600" spc="-1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all’obbligatorietà</a:t>
            </a:r>
            <a:r>
              <a:rPr lang="it-IT" sz="1600" spc="-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del</a:t>
            </a:r>
            <a:r>
              <a:rPr lang="it-IT" sz="1600" spc="-2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requisito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della</a:t>
            </a:r>
            <a:r>
              <a:rPr lang="it-IT" sz="1600" spc="-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conoscenza</a:t>
            </a:r>
            <a:r>
              <a:rPr lang="it-IT" sz="1600" spc="-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di</a:t>
            </a:r>
            <a:r>
              <a:rPr lang="it-IT" sz="1600" spc="-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una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“</a:t>
            </a:r>
            <a:r>
              <a:rPr lang="it-IT" sz="1600" b="1" i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lingua</a:t>
            </a:r>
            <a:r>
              <a:rPr lang="it-IT" sz="1600" b="1" spc="-15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b="1" i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straniera</a:t>
            </a:r>
            <a:r>
              <a:rPr lang="it-IT" sz="1600" b="1" spc="-15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b="1" i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veicolare</a:t>
            </a: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”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,</a:t>
            </a:r>
            <a:r>
              <a:rPr lang="it-IT" sz="1600" spc="-1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spettando</a:t>
            </a:r>
            <a:r>
              <a:rPr lang="it-IT" sz="1600" spc="-1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all’aspirante</a:t>
            </a:r>
            <a:r>
              <a:rPr lang="it-IT" sz="1600" spc="-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allievo</a:t>
            </a:r>
            <a:r>
              <a:rPr lang="it-IT" sz="1600" spc="-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la</a:t>
            </a:r>
            <a:r>
              <a:rPr lang="it-IT" sz="1600" spc="-3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scelta</a:t>
            </a:r>
            <a:r>
              <a:rPr lang="it-IT" sz="1600" spc="-1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della</a:t>
            </a:r>
            <a:r>
              <a:rPr lang="it-IT" sz="1600" spc="-3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lingua</a:t>
            </a:r>
            <a:r>
              <a:rPr lang="it-IT" sz="1600" spc="-1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veicolare</a:t>
            </a:r>
            <a:r>
              <a:rPr lang="it-IT" sz="1600" spc="-2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specifica.</a:t>
            </a:r>
          </a:p>
          <a:p>
            <a:pPr marL="0" indent="0" algn="just">
              <a:spcBef>
                <a:spcPts val="555"/>
              </a:spcBef>
              <a:spcAft>
                <a:spcPts val="0"/>
              </a:spcAft>
              <a:buNone/>
            </a:pPr>
            <a:r>
              <a:rPr lang="it-IT" sz="1600" b="1" i="1" dirty="0">
                <a:effectLst/>
                <a:ea typeface="Calibri" panose="020F0502020204030204" pitchFamily="34" charset="0"/>
              </a:rPr>
              <a:t>Permesso</a:t>
            </a:r>
            <a:r>
              <a:rPr lang="it-IT" sz="1600" b="1" spc="-6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b="1" i="1" dirty="0">
                <a:effectLst/>
                <a:ea typeface="Calibri" panose="020F0502020204030204" pitchFamily="34" charset="0"/>
              </a:rPr>
              <a:t>di</a:t>
            </a:r>
            <a:r>
              <a:rPr lang="it-IT" sz="1600" b="1" spc="-7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b="1" i="1" dirty="0">
                <a:effectLst/>
                <a:ea typeface="Calibri" panose="020F0502020204030204" pitchFamily="34" charset="0"/>
              </a:rPr>
              <a:t>soggiorno</a:t>
            </a:r>
            <a:r>
              <a:rPr lang="it-IT" sz="1600" b="1" spc="-6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b="1" i="1" dirty="0">
                <a:effectLst/>
                <a:ea typeface="Calibri" panose="020F0502020204030204" pitchFamily="34" charset="0"/>
              </a:rPr>
              <a:t>per</a:t>
            </a:r>
            <a:r>
              <a:rPr lang="it-IT" sz="1600" b="1" spc="-6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b="1" i="1" dirty="0">
                <a:effectLst/>
                <a:ea typeface="Calibri" panose="020F0502020204030204" pitchFamily="34" charset="0"/>
              </a:rPr>
              <a:t>cittadini</a:t>
            </a:r>
            <a:r>
              <a:rPr lang="it-IT" sz="1600" b="1" spc="-5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b="1" i="1" spc="-10" dirty="0">
                <a:effectLst/>
                <a:ea typeface="Calibri" panose="020F0502020204030204" pitchFamily="34" charset="0"/>
              </a:rPr>
              <a:t>extracomunitari:</a:t>
            </a:r>
            <a:endParaRPr lang="it-IT" sz="1600" b="1" dirty="0">
              <a:effectLst/>
              <a:ea typeface="Calibri" panose="020F0502020204030204" pitchFamily="34" charset="0"/>
            </a:endParaRPr>
          </a:p>
          <a:p>
            <a:pPr marL="628650" lvl="1" indent="-171450">
              <a:spcBef>
                <a:spcPts val="5"/>
              </a:spcBef>
              <a:buSzPts val="1100"/>
              <a:buFont typeface="Wingdings" panose="05000000000000000000" pitchFamily="2" charset="2"/>
              <a:buChar char="Ø"/>
              <a:tabLst>
                <a:tab pos="328930" algn="l"/>
                <a:tab pos="329565" algn="l"/>
              </a:tabLst>
            </a:pP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I</a:t>
            </a:r>
            <a:r>
              <a:rPr lang="it-IT" sz="1600" spc="-1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cittadini</a:t>
            </a:r>
            <a:r>
              <a:rPr lang="it-IT" sz="1600" spc="-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b="1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extracomunitari</a:t>
            </a:r>
            <a:r>
              <a:rPr lang="it-IT" sz="1600" b="1" spc="-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devono</a:t>
            </a:r>
            <a:r>
              <a:rPr lang="it-IT" sz="1600" spc="1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disporre</a:t>
            </a:r>
            <a:r>
              <a:rPr lang="it-IT" sz="1600" spc="1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di</a:t>
            </a:r>
            <a:r>
              <a:rPr lang="it-IT" sz="1600" spc="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regolare</a:t>
            </a:r>
            <a:r>
              <a:rPr lang="it-IT" sz="1600" b="1" spc="5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permesso</a:t>
            </a:r>
            <a:r>
              <a:rPr lang="it-IT" sz="1600" b="1" spc="15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di</a:t>
            </a: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rgbClr val="FF0000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soggiorno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,</a:t>
            </a:r>
            <a:r>
              <a:rPr lang="it-IT" sz="1600" spc="-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valido</a:t>
            </a:r>
            <a:r>
              <a:rPr lang="it-IT" sz="1600" spc="1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per</a:t>
            </a:r>
            <a:r>
              <a:rPr lang="it-IT" sz="1600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l’intera</a:t>
            </a:r>
            <a:r>
              <a:rPr lang="it-IT" sz="1600" spc="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durata</a:t>
            </a:r>
            <a:r>
              <a:rPr lang="it-IT" sz="1600" spc="5" dirty="0">
                <a:effectLst/>
                <a:ea typeface="Symbol" panose="05050102010706020507" pitchFamily="18" charset="2"/>
                <a:cs typeface="Calibri" panose="020F0502020204030204" pitchFamily="34" charset="0"/>
              </a:rPr>
              <a:t> </a:t>
            </a:r>
            <a:r>
              <a:rPr lang="it-IT" sz="1600" spc="-25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del percorso formativo</a:t>
            </a:r>
            <a:endParaRPr lang="it-IT" sz="1600" dirty="0">
              <a:effectLst/>
              <a:ea typeface="Symbol" panose="05050102010706020507" pitchFamily="18" charset="2"/>
              <a:cs typeface="Symbol" panose="05050102010706020507" pitchFamily="18" charset="2"/>
            </a:endParaRP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C7F609F-5EF8-DBCF-0949-A36E1644D0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3000" y="723262"/>
            <a:ext cx="1119022" cy="76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9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1623D2E2-F06E-DBBC-A599-C87AF7A667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126918"/>
              </p:ext>
            </p:extLst>
          </p:nvPr>
        </p:nvGraphicFramePr>
        <p:xfrm>
          <a:off x="662730" y="1283514"/>
          <a:ext cx="10393961" cy="48488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412">
                  <a:extLst>
                    <a:ext uri="{9D8B030D-6E8A-4147-A177-3AD203B41FA5}">
                      <a16:colId xmlns:a16="http://schemas.microsoft.com/office/drawing/2014/main" val="4104747465"/>
                    </a:ext>
                  </a:extLst>
                </a:gridCol>
                <a:gridCol w="7522794">
                  <a:extLst>
                    <a:ext uri="{9D8B030D-6E8A-4147-A177-3AD203B41FA5}">
                      <a16:colId xmlns:a16="http://schemas.microsoft.com/office/drawing/2014/main" val="2016681429"/>
                    </a:ext>
                  </a:extLst>
                </a:gridCol>
                <a:gridCol w="2028920">
                  <a:extLst>
                    <a:ext uri="{9D8B030D-6E8A-4147-A177-3AD203B41FA5}">
                      <a16:colId xmlns:a16="http://schemas.microsoft.com/office/drawing/2014/main" val="4266309328"/>
                    </a:ext>
                  </a:extLst>
                </a:gridCol>
                <a:gridCol w="751011">
                  <a:extLst>
                    <a:ext uri="{9D8B030D-6E8A-4147-A177-3AD203B41FA5}">
                      <a16:colId xmlns:a16="http://schemas.microsoft.com/office/drawing/2014/main" val="1271024515"/>
                    </a:ext>
                  </a:extLst>
                </a:gridCol>
                <a:gridCol w="30412">
                  <a:extLst>
                    <a:ext uri="{9D8B030D-6E8A-4147-A177-3AD203B41FA5}">
                      <a16:colId xmlns:a16="http://schemas.microsoft.com/office/drawing/2014/main" val="2957748380"/>
                    </a:ext>
                  </a:extLst>
                </a:gridCol>
                <a:gridCol w="30412">
                  <a:extLst>
                    <a:ext uri="{9D8B030D-6E8A-4147-A177-3AD203B41FA5}">
                      <a16:colId xmlns:a16="http://schemas.microsoft.com/office/drawing/2014/main" val="2015039751"/>
                    </a:ext>
                  </a:extLst>
                </a:gridCol>
              </a:tblGrid>
              <a:tr h="4848837">
                <a:tc>
                  <a:txBody>
                    <a:bodyPr/>
                    <a:lstStyle/>
                    <a:p>
                      <a:pPr marL="34925" marR="123190" algn="just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28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endParaRPr lang="it-IT" sz="1400" spc="-10" dirty="0">
                        <a:effectLst/>
                      </a:endParaRPr>
                    </a:p>
                    <a:p>
                      <a:pPr marL="36195">
                        <a:lnSpc>
                          <a:spcPts val="128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endParaRPr lang="it-IT" sz="1400" spc="-10" dirty="0">
                        <a:effectLst/>
                      </a:endParaRPr>
                    </a:p>
                    <a:p>
                      <a:pPr marL="36195">
                        <a:lnSpc>
                          <a:spcPts val="1280"/>
                        </a:lnSpc>
                        <a:spcBef>
                          <a:spcPts val="250"/>
                        </a:spcBef>
                        <a:spcAft>
                          <a:spcPts val="1200"/>
                        </a:spcAft>
                      </a:pPr>
                      <a:r>
                        <a:rPr lang="it-IT" sz="1800" spc="-10" dirty="0">
                          <a:effectLst/>
                        </a:rPr>
                        <a:t>Conoscenze</a:t>
                      </a:r>
                      <a:endParaRPr lang="it-IT" sz="1800" dirty="0">
                        <a:effectLst/>
                      </a:endParaRPr>
                    </a:p>
                    <a:p>
                      <a:pPr marL="342900" marR="27305" lvl="0" indent="-342900" algn="just">
                        <a:spcAft>
                          <a:spcPts val="1200"/>
                        </a:spcAft>
                        <a:buSzPts val="1050"/>
                        <a:buFont typeface="Symbol" panose="05050102010706020507" pitchFamily="18" charset="2"/>
                        <a:buChar char=""/>
                        <a:tabLst>
                          <a:tab pos="285750" algn="l"/>
                        </a:tabLst>
                      </a:pPr>
                      <a:r>
                        <a:rPr lang="it-IT" sz="1800" dirty="0">
                          <a:effectLst/>
                        </a:rPr>
                        <a:t>Principi legislativi del diritto internazionale comunitario e nazionale sulla tutela dei diritti umani</a:t>
                      </a:r>
                    </a:p>
                    <a:p>
                      <a:pPr marL="342900" lvl="0" indent="-342900" algn="just">
                        <a:lnSpc>
                          <a:spcPts val="1335"/>
                        </a:lnSpc>
                        <a:spcAft>
                          <a:spcPts val="1200"/>
                        </a:spcAft>
                        <a:buSzPts val="1050"/>
                        <a:buFont typeface="Symbol" panose="05050102010706020507" pitchFamily="18" charset="2"/>
                        <a:buChar char=""/>
                        <a:tabLst>
                          <a:tab pos="285750" algn="l"/>
                        </a:tabLst>
                      </a:pPr>
                      <a:r>
                        <a:rPr lang="it-IT" sz="1800" spc="-10" dirty="0">
                          <a:effectLst/>
                        </a:rPr>
                        <a:t>Elementi</a:t>
                      </a:r>
                      <a:r>
                        <a:rPr lang="it-IT" sz="1800" spc="15" dirty="0">
                          <a:effectLst/>
                        </a:rPr>
                        <a:t> </a:t>
                      </a:r>
                      <a:r>
                        <a:rPr lang="it-IT" sz="1800" spc="-10" dirty="0">
                          <a:effectLst/>
                        </a:rPr>
                        <a:t>della</a:t>
                      </a:r>
                      <a:r>
                        <a:rPr lang="it-IT" sz="1800" spc="5" dirty="0">
                          <a:effectLst/>
                        </a:rPr>
                        <a:t> </a:t>
                      </a:r>
                      <a:r>
                        <a:rPr lang="it-IT" sz="1800" spc="-10" dirty="0">
                          <a:effectLst/>
                        </a:rPr>
                        <a:t>Costituzione</a:t>
                      </a:r>
                      <a:r>
                        <a:rPr lang="it-IT" sz="1800" spc="25" dirty="0">
                          <a:effectLst/>
                        </a:rPr>
                        <a:t> </a:t>
                      </a:r>
                      <a:r>
                        <a:rPr lang="it-IT" sz="1800" spc="-10" dirty="0">
                          <a:effectLst/>
                        </a:rPr>
                        <a:t>italiana</a:t>
                      </a:r>
                      <a:endParaRPr lang="it-IT" sz="1800" dirty="0">
                        <a:effectLst/>
                      </a:endParaRPr>
                    </a:p>
                    <a:p>
                      <a:pPr marL="342900" marR="26670" lvl="0" indent="-342900" algn="just">
                        <a:lnSpc>
                          <a:spcPct val="100000"/>
                        </a:lnSpc>
                        <a:spcAft>
                          <a:spcPts val="1200"/>
                        </a:spcAft>
                        <a:buSzPts val="1050"/>
                        <a:buFont typeface="Symbol" panose="05050102010706020507" pitchFamily="18" charset="2"/>
                        <a:buChar char=""/>
                        <a:tabLst>
                          <a:tab pos="285750" algn="l"/>
                        </a:tabLst>
                      </a:pPr>
                      <a:r>
                        <a:rPr lang="it-IT" sz="1800" dirty="0">
                          <a:effectLst/>
                        </a:rPr>
                        <a:t>Elementi di diritto del lavoro e della sicurezza sociale</a:t>
                      </a:r>
                    </a:p>
                    <a:p>
                      <a:pPr marL="342900" marR="29845" lvl="0" indent="-342900" algn="just">
                        <a:spcAft>
                          <a:spcPts val="1200"/>
                        </a:spcAft>
                        <a:buSzPts val="1050"/>
                        <a:buFont typeface="Symbol" panose="05050102010706020507" pitchFamily="18" charset="2"/>
                        <a:buChar char=""/>
                        <a:tabLst>
                          <a:tab pos="285750" algn="l"/>
                        </a:tabLst>
                      </a:pPr>
                      <a:r>
                        <a:rPr lang="it-IT" sz="1800" dirty="0">
                          <a:effectLst/>
                        </a:rPr>
                        <a:t>Principali fonti informative disponibili su web</a:t>
                      </a:r>
                    </a:p>
                    <a:p>
                      <a:pPr marL="342900" marR="27305" lvl="0" indent="-342900" algn="just">
                        <a:spcAft>
                          <a:spcPts val="1200"/>
                        </a:spcAft>
                        <a:buSzPts val="1050"/>
                        <a:buFont typeface="Symbol" panose="05050102010706020507" pitchFamily="18" charset="2"/>
                        <a:buChar char=""/>
                        <a:tabLst>
                          <a:tab pos="285750" algn="l"/>
                        </a:tabLs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</a:rPr>
                        <a:t>Funzionamento dei servizi pubblici e </a:t>
                      </a:r>
                      <a:r>
                        <a:rPr lang="it-IT" sz="1800" spc="-10" dirty="0">
                          <a:solidFill>
                            <a:schemeClr val="bg1"/>
                          </a:solidFill>
                          <a:effectLst/>
                        </a:rPr>
                        <a:t>correlati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marR="27305" lvl="0" indent="-342900" algn="just">
                        <a:spcAft>
                          <a:spcPts val="1200"/>
                        </a:spcAft>
                        <a:buSzPts val="1050"/>
                        <a:buFont typeface="Symbol" panose="05050102010706020507" pitchFamily="18" charset="2"/>
                        <a:buChar char=""/>
                        <a:tabLst>
                          <a:tab pos="285750" algn="l"/>
                        </a:tabLst>
                      </a:pPr>
                      <a:r>
                        <a:rPr lang="it-IT" sz="1800" dirty="0">
                          <a:effectLst/>
                        </a:rPr>
                        <a:t>Sistemi di rete delle risorse pubbliche e della società civile del territorio di </a:t>
                      </a:r>
                      <a:r>
                        <a:rPr lang="it-IT" sz="1800" spc="-10" dirty="0">
                          <a:effectLst/>
                        </a:rPr>
                        <a:t>intervento</a:t>
                      </a:r>
                      <a:endParaRPr lang="it-IT" sz="1800" dirty="0">
                        <a:effectLst/>
                      </a:endParaRPr>
                    </a:p>
                    <a:p>
                      <a:pPr marL="342900" marR="27305" lvl="0" indent="-342900" algn="just">
                        <a:spcAft>
                          <a:spcPts val="1200"/>
                        </a:spcAft>
                        <a:buSzPts val="1050"/>
                        <a:buFont typeface="Symbol" panose="05050102010706020507" pitchFamily="18" charset="2"/>
                        <a:buChar char=""/>
                        <a:tabLst>
                          <a:tab pos="285750" algn="l"/>
                        </a:tabLst>
                      </a:pPr>
                      <a:r>
                        <a:rPr lang="it-IT" sz="1800" dirty="0">
                          <a:effectLst/>
                        </a:rPr>
                        <a:t>Elementi di funzionamento della rete dei servizi della società di accoglienza e dei paesi di provenienza dell’utente </a:t>
                      </a:r>
                      <a:r>
                        <a:rPr lang="it-IT" sz="1800" spc="-10" dirty="0">
                          <a:effectLst/>
                        </a:rPr>
                        <a:t>immigrato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925" marR="22225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</a:endParaRPr>
                    </a:p>
                    <a:p>
                      <a:pPr marL="34925" marR="22225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</a:endParaRPr>
                    </a:p>
                    <a:p>
                      <a:pPr marL="34925" marR="22225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</a:endParaRPr>
                    </a:p>
                    <a:p>
                      <a:pPr marL="34925" marR="22225"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it-IT" sz="1800" i="1" dirty="0">
                          <a:effectLst/>
                        </a:rPr>
                        <a:t>“Orientare</a:t>
                      </a:r>
                      <a:r>
                        <a:rPr lang="it-IT" sz="1800" i="1" spc="-25" dirty="0">
                          <a:effectLst/>
                        </a:rPr>
                        <a:t> </a:t>
                      </a:r>
                      <a:r>
                        <a:rPr lang="it-IT" sz="1800" i="1" dirty="0">
                          <a:effectLst/>
                        </a:rPr>
                        <a:t>il</a:t>
                      </a:r>
                      <a:r>
                        <a:rPr lang="it-IT" sz="1800" i="1" spc="-30" dirty="0">
                          <a:effectLst/>
                        </a:rPr>
                        <a:t> </a:t>
                      </a:r>
                      <a:r>
                        <a:rPr lang="it-IT" sz="1800" i="1" dirty="0">
                          <a:effectLst/>
                        </a:rPr>
                        <a:t>migrante</a:t>
                      </a:r>
                      <a:r>
                        <a:rPr lang="it-IT" sz="1800" i="1" spc="-25" dirty="0">
                          <a:effectLst/>
                        </a:rPr>
                        <a:t> </a:t>
                      </a:r>
                      <a:r>
                        <a:rPr lang="it-IT" sz="1800" i="1" dirty="0">
                          <a:effectLst/>
                        </a:rPr>
                        <a:t>nel contesto locale”</a:t>
                      </a:r>
                      <a:endParaRPr lang="it-IT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 marR="27940" algn="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endParaRPr lang="it-IT" sz="1400" spc="-25" dirty="0">
                        <a:effectLst/>
                      </a:endParaRPr>
                    </a:p>
                    <a:p>
                      <a:pPr marL="287655" marR="27940" algn="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endParaRPr lang="it-IT" sz="1400" spc="-25" dirty="0">
                        <a:effectLst/>
                      </a:endParaRPr>
                    </a:p>
                    <a:p>
                      <a:pPr marL="287655" marR="27940"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it-IT" sz="1400" spc="-25" dirty="0">
                          <a:effectLst/>
                        </a:rPr>
                        <a:t>40 ore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 marR="27305" algn="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marR="52705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83043308"/>
                  </a:ext>
                </a:extLst>
              </a:tr>
            </a:tbl>
          </a:graphicData>
        </a:graphic>
      </p:graphicFrame>
      <p:pic>
        <p:nvPicPr>
          <p:cNvPr id="3" name="Immagine 2">
            <a:extLst>
              <a:ext uri="{FF2B5EF4-FFF2-40B4-BE49-F238E27FC236}">
                <a16:creationId xmlns:a16="http://schemas.microsoft.com/office/drawing/2014/main" id="{08368C6A-6CC5-D9D0-F4A2-E6F2D1F109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4411" y="226791"/>
            <a:ext cx="1135310" cy="775608"/>
          </a:xfrm>
          <a:prstGeom prst="rect">
            <a:avLst/>
          </a:prstGeom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CB55830E-3DC0-B390-68A7-079543D0DCB7}"/>
              </a:ext>
            </a:extLst>
          </p:cNvPr>
          <p:cNvSpPr txBox="1">
            <a:spLocks/>
          </p:cNvSpPr>
          <p:nvPr/>
        </p:nvSpPr>
        <p:spPr>
          <a:xfrm>
            <a:off x="464748" y="259886"/>
            <a:ext cx="9526539" cy="7425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it-IT" sz="2800" dirty="0"/>
              <a:t>Standard Formativo </a:t>
            </a:r>
          </a:p>
          <a:p>
            <a:pPr>
              <a:spcAft>
                <a:spcPts val="1200"/>
              </a:spcAft>
            </a:pPr>
            <a:r>
              <a:rPr lang="it-IT" sz="2800" dirty="0"/>
              <a:t>Unità di competenza </a:t>
            </a:r>
            <a:r>
              <a:rPr lang="it-IT" sz="2400" i="1" dirty="0"/>
              <a:t>«Orientare il migrante nel contesto locale»</a:t>
            </a:r>
          </a:p>
        </p:txBody>
      </p:sp>
    </p:spTree>
    <p:extLst>
      <p:ext uri="{BB962C8B-B14F-4D97-AF65-F5344CB8AC3E}">
        <p14:creationId xmlns:p14="http://schemas.microsoft.com/office/powerpoint/2010/main" val="3868976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F72EEC9A-99A8-F5CA-B6C4-1BCC778F8B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513966"/>
              </p:ext>
            </p:extLst>
          </p:nvPr>
        </p:nvGraphicFramePr>
        <p:xfrm>
          <a:off x="671118" y="1587803"/>
          <a:ext cx="11031523" cy="4648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475">
                  <a:extLst>
                    <a:ext uri="{9D8B030D-6E8A-4147-A177-3AD203B41FA5}">
                      <a16:colId xmlns:a16="http://schemas.microsoft.com/office/drawing/2014/main" val="333325448"/>
                    </a:ext>
                  </a:extLst>
                </a:gridCol>
                <a:gridCol w="7808233">
                  <a:extLst>
                    <a:ext uri="{9D8B030D-6E8A-4147-A177-3AD203B41FA5}">
                      <a16:colId xmlns:a16="http://schemas.microsoft.com/office/drawing/2014/main" val="1584621762"/>
                    </a:ext>
                  </a:extLst>
                </a:gridCol>
                <a:gridCol w="2294716">
                  <a:extLst>
                    <a:ext uri="{9D8B030D-6E8A-4147-A177-3AD203B41FA5}">
                      <a16:colId xmlns:a16="http://schemas.microsoft.com/office/drawing/2014/main" val="3603331925"/>
                    </a:ext>
                  </a:extLst>
                </a:gridCol>
                <a:gridCol w="822149">
                  <a:extLst>
                    <a:ext uri="{9D8B030D-6E8A-4147-A177-3AD203B41FA5}">
                      <a16:colId xmlns:a16="http://schemas.microsoft.com/office/drawing/2014/main" val="1192128603"/>
                    </a:ext>
                  </a:extLst>
                </a:gridCol>
                <a:gridCol w="35475">
                  <a:extLst>
                    <a:ext uri="{9D8B030D-6E8A-4147-A177-3AD203B41FA5}">
                      <a16:colId xmlns:a16="http://schemas.microsoft.com/office/drawing/2014/main" val="1813476956"/>
                    </a:ext>
                  </a:extLst>
                </a:gridCol>
                <a:gridCol w="35475">
                  <a:extLst>
                    <a:ext uri="{9D8B030D-6E8A-4147-A177-3AD203B41FA5}">
                      <a16:colId xmlns:a16="http://schemas.microsoft.com/office/drawing/2014/main" val="2285289502"/>
                    </a:ext>
                  </a:extLst>
                </a:gridCol>
              </a:tblGrid>
              <a:tr h="4620050">
                <a:tc>
                  <a:txBody>
                    <a:bodyPr/>
                    <a:lstStyle/>
                    <a:p>
                      <a:pPr marL="34925" marR="123190" algn="just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28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endParaRPr lang="it-IT" sz="1400" spc="-10" dirty="0">
                        <a:effectLst/>
                      </a:endParaRPr>
                    </a:p>
                    <a:p>
                      <a:pPr marL="36195">
                        <a:lnSpc>
                          <a:spcPts val="128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it-IT" sz="1800" spc="-10" dirty="0">
                          <a:effectLst/>
                        </a:rPr>
                        <a:t>Conoscenze</a:t>
                      </a:r>
                      <a:endParaRPr lang="it-IT" sz="1800" dirty="0">
                        <a:effectLst/>
                      </a:endParaRPr>
                    </a:p>
                    <a:p>
                      <a:pPr marL="342900" marR="25400" lvl="0" indent="-342900">
                        <a:buSzPts val="1050"/>
                        <a:buFont typeface="Symbol" panose="05050102010706020507" pitchFamily="18" charset="2"/>
                        <a:buChar char=""/>
                        <a:tabLst>
                          <a:tab pos="285115" algn="l"/>
                          <a:tab pos="285750" algn="l"/>
                        </a:tabLst>
                      </a:pPr>
                      <a:r>
                        <a:rPr lang="it-IT" sz="1800" dirty="0">
                          <a:effectLst/>
                        </a:rPr>
                        <a:t>Psicologia</a:t>
                      </a:r>
                      <a:r>
                        <a:rPr lang="it-IT" sz="1800" spc="130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del</a:t>
                      </a:r>
                      <a:r>
                        <a:rPr lang="it-IT" sz="1800" spc="130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sé</a:t>
                      </a:r>
                      <a:r>
                        <a:rPr lang="it-IT" sz="1800" spc="135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e</a:t>
                      </a:r>
                      <a:r>
                        <a:rPr lang="it-IT" sz="1800" spc="135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psicologia</a:t>
                      </a:r>
                      <a:r>
                        <a:rPr lang="it-IT" sz="1800" spc="130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relazio</a:t>
                      </a:r>
                      <a:r>
                        <a:rPr lang="it-IT" sz="1800" spc="-20" dirty="0">
                          <a:effectLst/>
                        </a:rPr>
                        <a:t>nale</a:t>
                      </a:r>
                      <a:endParaRPr lang="it-IT" sz="1800" dirty="0">
                        <a:effectLst/>
                      </a:endParaRPr>
                    </a:p>
                    <a:p>
                      <a:pPr marL="342900" marR="28575" lvl="0" indent="-342900">
                        <a:buSzPts val="1050"/>
                        <a:buFont typeface="Symbol" panose="05050102010706020507" pitchFamily="18" charset="2"/>
                        <a:buChar char=""/>
                        <a:tabLst>
                          <a:tab pos="285115" algn="l"/>
                          <a:tab pos="285750" algn="l"/>
                        </a:tabLst>
                      </a:pPr>
                      <a:r>
                        <a:rPr lang="it-IT" sz="1800" dirty="0">
                          <a:effectLst/>
                        </a:rPr>
                        <a:t>Tecniche</a:t>
                      </a:r>
                      <a:r>
                        <a:rPr lang="it-IT" sz="1800" spc="-30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e</a:t>
                      </a:r>
                      <a:r>
                        <a:rPr lang="it-IT" sz="1800" spc="-30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strumenti</a:t>
                      </a:r>
                      <a:r>
                        <a:rPr lang="it-IT" sz="1800" spc="-35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di</a:t>
                      </a:r>
                      <a:r>
                        <a:rPr lang="it-IT" sz="1800" spc="-35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base</a:t>
                      </a:r>
                      <a:r>
                        <a:rPr lang="it-IT" sz="1800" spc="-30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di</a:t>
                      </a:r>
                      <a:r>
                        <a:rPr lang="it-IT" sz="1800" spc="-35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gestione delle relazioni culturali</a:t>
                      </a:r>
                    </a:p>
                    <a:p>
                      <a:pPr marL="342900" marR="26670" lvl="0" indent="-342900">
                        <a:buSzPts val="1050"/>
                        <a:buFont typeface="Symbol" panose="05050102010706020507" pitchFamily="18" charset="2"/>
                        <a:buChar char=""/>
                        <a:tabLst>
                          <a:tab pos="285115" algn="l"/>
                          <a:tab pos="285750" algn="l"/>
                        </a:tabLst>
                      </a:pPr>
                      <a:r>
                        <a:rPr lang="it-IT" sz="1800" dirty="0">
                          <a:effectLst/>
                        </a:rPr>
                        <a:t>Tecniche di conduzione di gruppi e di animazione sociale</a:t>
                      </a:r>
                    </a:p>
                    <a:p>
                      <a:pPr marL="342900" marR="27305" lvl="0" indent="-342900">
                        <a:lnSpc>
                          <a:spcPct val="100000"/>
                        </a:lnSpc>
                        <a:buSzPts val="1050"/>
                        <a:buFont typeface="Symbol" panose="05050102010706020507" pitchFamily="18" charset="2"/>
                        <a:buChar char=""/>
                        <a:tabLst>
                          <a:tab pos="285115" algn="l"/>
                          <a:tab pos="285750" algn="l"/>
                        </a:tabLst>
                      </a:pPr>
                      <a:r>
                        <a:rPr lang="it-IT" sz="1800" dirty="0">
                          <a:effectLst/>
                        </a:rPr>
                        <a:t>Metodologie</a:t>
                      </a:r>
                      <a:r>
                        <a:rPr lang="it-IT" sz="1800" spc="100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e tecniche di gestione</a:t>
                      </a:r>
                      <a:r>
                        <a:rPr lang="it-IT" sz="1800" spc="100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e di prevenzione dei conflitti</a:t>
                      </a:r>
                    </a:p>
                    <a:p>
                      <a:pPr marL="287655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marL="36195">
                        <a:lnSpc>
                          <a:spcPts val="1280"/>
                        </a:lnSpc>
                      </a:pPr>
                      <a:r>
                        <a:rPr lang="it-IT" sz="1800" spc="-10" dirty="0">
                          <a:effectLst/>
                        </a:rPr>
                        <a:t>Abilità</a:t>
                      </a:r>
                      <a:endParaRPr lang="it-IT" sz="1800" dirty="0">
                        <a:effectLst/>
                      </a:endParaRPr>
                    </a:p>
                    <a:p>
                      <a:pPr marL="342900" marR="27940" lvl="0" indent="-342900" algn="just">
                        <a:buSzPts val="1050"/>
                        <a:buFont typeface="Symbol" panose="05050102010706020507" pitchFamily="18" charset="2"/>
                        <a:buChar char=""/>
                        <a:tabLst>
                          <a:tab pos="285750" algn="l"/>
                        </a:tabLst>
                      </a:pPr>
                      <a:r>
                        <a:rPr lang="it-IT" sz="1800" dirty="0">
                          <a:effectLst/>
                        </a:rPr>
                        <a:t>Facilitare</a:t>
                      </a:r>
                      <a:r>
                        <a:rPr lang="it-IT" sz="1800" spc="-35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lo</a:t>
                      </a:r>
                      <a:r>
                        <a:rPr lang="it-IT" sz="1800" spc="-55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scambio</a:t>
                      </a:r>
                      <a:r>
                        <a:rPr lang="it-IT" sz="1800" spc="-45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tra</a:t>
                      </a:r>
                      <a:r>
                        <a:rPr lang="it-IT" sz="1800" spc="-50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le</a:t>
                      </a:r>
                      <a:r>
                        <a:rPr lang="it-IT" sz="1800" spc="-50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diverse</a:t>
                      </a:r>
                      <a:r>
                        <a:rPr lang="it-IT" sz="1800" spc="-50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parti,</a:t>
                      </a:r>
                      <a:r>
                        <a:rPr lang="it-IT" sz="1800" spc="-10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al</a:t>
                      </a:r>
                      <a:r>
                        <a:rPr lang="it-IT" sz="1800" spc="-15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fine</a:t>
                      </a:r>
                      <a:r>
                        <a:rPr lang="it-IT" sz="1800" spc="-10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di</a:t>
                      </a:r>
                      <a:r>
                        <a:rPr lang="it-IT" sz="1800" spc="-15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prevenire</a:t>
                      </a:r>
                      <a:r>
                        <a:rPr lang="it-IT" sz="1800" spc="-10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l’insorgere</a:t>
                      </a:r>
                      <a:r>
                        <a:rPr lang="it-IT" sz="1800" spc="-10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di</a:t>
                      </a:r>
                      <a:r>
                        <a:rPr lang="it-IT" sz="1800" spc="-15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in- comprensioni e conflitti</a:t>
                      </a:r>
                    </a:p>
                    <a:p>
                      <a:pPr marL="342900" marR="28575" lvl="0" indent="-342900" algn="just">
                        <a:buSzPts val="1050"/>
                        <a:buFont typeface="Symbol" panose="05050102010706020507" pitchFamily="18" charset="2"/>
                        <a:buChar char=""/>
                        <a:tabLst>
                          <a:tab pos="285750" algn="l"/>
                        </a:tabLst>
                      </a:pPr>
                      <a:r>
                        <a:rPr lang="it-IT" sz="1800" dirty="0">
                          <a:effectLst/>
                        </a:rPr>
                        <a:t>Interpretare i codici culturali dei soggetti coinvolti nella relazione comuni</a:t>
                      </a:r>
                      <a:r>
                        <a:rPr lang="it-IT" sz="1800" spc="-10" dirty="0">
                          <a:effectLst/>
                        </a:rPr>
                        <a:t>cativa</a:t>
                      </a:r>
                      <a:endParaRPr lang="it-IT" sz="1800" dirty="0">
                        <a:effectLst/>
                      </a:endParaRPr>
                    </a:p>
                    <a:p>
                      <a:pPr marL="342900" marR="27305" lvl="0" indent="-342900" algn="just">
                        <a:lnSpc>
                          <a:spcPct val="100000"/>
                        </a:lnSpc>
                        <a:buSzPts val="1050"/>
                        <a:buFont typeface="Symbol" panose="05050102010706020507" pitchFamily="18" charset="2"/>
                        <a:buChar char=""/>
                        <a:tabLst>
                          <a:tab pos="285750" algn="l"/>
                        </a:tabLst>
                      </a:pPr>
                      <a:r>
                        <a:rPr lang="it-IT" sz="1800" dirty="0">
                          <a:effectLst/>
                        </a:rPr>
                        <a:t>Fornire</a:t>
                      </a:r>
                      <a:r>
                        <a:rPr lang="it-IT" sz="1800" spc="-35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elementi</a:t>
                      </a:r>
                      <a:r>
                        <a:rPr lang="it-IT" sz="1800" spc="-25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di</a:t>
                      </a:r>
                      <a:r>
                        <a:rPr lang="it-IT" sz="1800" spc="-25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comprensione</a:t>
                      </a:r>
                      <a:r>
                        <a:rPr lang="it-IT" sz="1800" spc="-20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delle modalità comunicative e di relazione delle diverse culture</a:t>
                      </a:r>
                    </a:p>
                    <a:p>
                      <a:pPr marL="342900" marR="27305" lvl="0" indent="-342900" algn="just">
                        <a:buSzPts val="1050"/>
                        <a:buFont typeface="Symbol" panose="05050102010706020507" pitchFamily="18" charset="2"/>
                        <a:buChar char=""/>
                        <a:tabLst>
                          <a:tab pos="285750" algn="l"/>
                        </a:tabLst>
                      </a:pPr>
                      <a:r>
                        <a:rPr lang="it-IT" sz="1800" dirty="0">
                          <a:effectLst/>
                        </a:rPr>
                        <a:t>Individuare gli ostacoli che impediscono un’efficace relazione comunicativa</a:t>
                      </a:r>
                    </a:p>
                    <a:p>
                      <a:pPr marL="342900" marR="27940" lvl="0" indent="-342900" algn="just">
                        <a:buSzPts val="1050"/>
                        <a:buFont typeface="Symbol" panose="05050102010706020507" pitchFamily="18" charset="2"/>
                        <a:buChar char=""/>
                        <a:tabLst>
                          <a:tab pos="285750" algn="l"/>
                        </a:tabLst>
                      </a:pPr>
                      <a:r>
                        <a:rPr lang="it-IT" sz="1800" dirty="0">
                          <a:effectLst/>
                        </a:rPr>
                        <a:t>Promuovere e valorizzare occasioni di incontro</a:t>
                      </a:r>
                      <a:r>
                        <a:rPr lang="it-IT" sz="1800" spc="-20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e</a:t>
                      </a:r>
                      <a:r>
                        <a:rPr lang="it-IT" sz="1800" spc="-15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confronto</a:t>
                      </a:r>
                      <a:r>
                        <a:rPr lang="it-IT" sz="1800" spc="-20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tra</a:t>
                      </a:r>
                      <a:r>
                        <a:rPr lang="it-IT" sz="1800" spc="-20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culture</a:t>
                      </a:r>
                      <a:r>
                        <a:rPr lang="it-IT" sz="1800" spc="-15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diver</a:t>
                      </a:r>
                      <a:r>
                        <a:rPr lang="it-IT" sz="1800" spc="-30" dirty="0">
                          <a:effectLst/>
                        </a:rPr>
                        <a:t>se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925" marR="22225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</a:endParaRPr>
                    </a:p>
                    <a:p>
                      <a:pPr marL="34925" marR="22225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“Realizzare interventi di mediazione sociale e interculturale e di prevenzione</a:t>
                      </a:r>
                      <a:r>
                        <a:rPr lang="it-IT" sz="1800" spc="-70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di</a:t>
                      </a:r>
                      <a:r>
                        <a:rPr lang="it-IT" sz="1800" spc="-65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situazioni</a:t>
                      </a:r>
                      <a:r>
                        <a:rPr lang="it-IT" sz="1800" spc="-65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di</a:t>
                      </a:r>
                      <a:r>
                        <a:rPr lang="it-IT" sz="1800" spc="-65" dirty="0">
                          <a:effectLst/>
                        </a:rPr>
                        <a:t> </a:t>
                      </a:r>
                      <a:r>
                        <a:rPr lang="it-IT" sz="1800" dirty="0">
                          <a:effectLst/>
                        </a:rPr>
                        <a:t>con</a:t>
                      </a:r>
                      <a:r>
                        <a:rPr lang="it-IT" sz="1800" spc="-10" dirty="0">
                          <a:effectLst/>
                        </a:rPr>
                        <a:t>flitto”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 marR="27940"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endParaRPr lang="it-IT" sz="1400" spc="-25" dirty="0">
                        <a:effectLst/>
                      </a:endParaRPr>
                    </a:p>
                    <a:p>
                      <a:pPr marL="287655" marR="27940"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it-IT" sz="1400" spc="-25" dirty="0">
                          <a:effectLst/>
                        </a:rPr>
                        <a:t>60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 marR="27940" algn="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-</a:t>
                      </a:r>
                      <a:r>
                        <a:rPr lang="it-IT" sz="1000" spc="-50">
                          <a:effectLst/>
                        </a:rPr>
                        <a:t>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marR="52705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90430268"/>
                  </a:ext>
                </a:extLst>
              </a:tr>
            </a:tbl>
          </a:graphicData>
        </a:graphic>
      </p:graphicFrame>
      <p:sp>
        <p:nvSpPr>
          <p:cNvPr id="3" name="Titolo 1">
            <a:extLst>
              <a:ext uri="{FF2B5EF4-FFF2-40B4-BE49-F238E27FC236}">
                <a16:creationId xmlns:a16="http://schemas.microsoft.com/office/drawing/2014/main" id="{0C55466D-1E1D-DF55-EE5C-B275A4BD0E01}"/>
              </a:ext>
            </a:extLst>
          </p:cNvPr>
          <p:cNvSpPr txBox="1">
            <a:spLocks/>
          </p:cNvSpPr>
          <p:nvPr/>
        </p:nvSpPr>
        <p:spPr>
          <a:xfrm>
            <a:off x="498304" y="236858"/>
            <a:ext cx="9593652" cy="10948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it-IT" sz="2800" dirty="0"/>
              <a:t>Standard Formativo</a:t>
            </a:r>
          </a:p>
          <a:p>
            <a:pPr>
              <a:spcAft>
                <a:spcPts val="1200"/>
              </a:spcAft>
            </a:pPr>
            <a:r>
              <a:rPr lang="it-IT" sz="2800" dirty="0"/>
              <a:t>Unità di competenza </a:t>
            </a:r>
            <a:r>
              <a:rPr lang="it-IT" sz="2400" i="1" dirty="0"/>
              <a:t>«Realizzare interventi di mediazione sociale e interculturale e di prevenzione di situazioni di conflitto»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456A4E9-7624-F018-D46A-9DDA703BCB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4752" y="153293"/>
            <a:ext cx="1847248" cy="126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554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nettore curvo 16">
            <a:extLst>
              <a:ext uri="{FF2B5EF4-FFF2-40B4-BE49-F238E27FC236}">
                <a16:creationId xmlns:a16="http://schemas.microsoft.com/office/drawing/2014/main" id="{75058144-4B1A-96A0-3752-B6B1812992DD}"/>
              </a:ext>
            </a:extLst>
          </p:cNvPr>
          <p:cNvCxnSpPr/>
          <p:nvPr/>
        </p:nvCxnSpPr>
        <p:spPr>
          <a:xfrm flipV="1">
            <a:off x="3624044" y="1644242"/>
            <a:ext cx="4026716" cy="545285"/>
          </a:xfrm>
          <a:prstGeom prst="curvedConnector3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curvo 21">
            <a:extLst>
              <a:ext uri="{FF2B5EF4-FFF2-40B4-BE49-F238E27FC236}">
                <a16:creationId xmlns:a16="http://schemas.microsoft.com/office/drawing/2014/main" id="{2523CCAC-D950-0B16-FD84-5B0624D954E7}"/>
              </a:ext>
            </a:extLst>
          </p:cNvPr>
          <p:cNvCxnSpPr>
            <a:cxnSpLocks/>
          </p:cNvCxnSpPr>
          <p:nvPr/>
        </p:nvCxnSpPr>
        <p:spPr>
          <a:xfrm flipV="1">
            <a:off x="4102217" y="4127383"/>
            <a:ext cx="1140902" cy="884960"/>
          </a:xfrm>
          <a:prstGeom prst="curvedConnector3">
            <a:avLst>
              <a:gd name="adj1" fmla="val 50000"/>
            </a:avLst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curvo 18">
            <a:extLst>
              <a:ext uri="{FF2B5EF4-FFF2-40B4-BE49-F238E27FC236}">
                <a16:creationId xmlns:a16="http://schemas.microsoft.com/office/drawing/2014/main" id="{D4E1C27F-B1DB-2977-5F03-280A42884046}"/>
              </a:ext>
            </a:extLst>
          </p:cNvPr>
          <p:cNvCxnSpPr>
            <a:cxnSpLocks/>
          </p:cNvCxnSpPr>
          <p:nvPr/>
        </p:nvCxnSpPr>
        <p:spPr>
          <a:xfrm flipV="1">
            <a:off x="7340367" y="2499919"/>
            <a:ext cx="1166070" cy="929081"/>
          </a:xfrm>
          <a:prstGeom prst="curvedConnector3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curvo 26">
            <a:extLst>
              <a:ext uri="{FF2B5EF4-FFF2-40B4-BE49-F238E27FC236}">
                <a16:creationId xmlns:a16="http://schemas.microsoft.com/office/drawing/2014/main" id="{CFC7E132-E9B2-E96C-C86D-BE195044123D}"/>
              </a:ext>
            </a:extLst>
          </p:cNvPr>
          <p:cNvCxnSpPr>
            <a:cxnSpLocks/>
          </p:cNvCxnSpPr>
          <p:nvPr/>
        </p:nvCxnSpPr>
        <p:spPr>
          <a:xfrm flipV="1">
            <a:off x="3372374" y="4471332"/>
            <a:ext cx="4211274" cy="947956"/>
          </a:xfrm>
          <a:prstGeom prst="curvedConnector3">
            <a:avLst>
              <a:gd name="adj1" fmla="val 84661"/>
            </a:avLst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603A38F5-E996-FC54-2AC9-FC063F607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324" y="92560"/>
            <a:ext cx="10995659" cy="1077849"/>
          </a:xfrm>
        </p:spPr>
        <p:txBody>
          <a:bodyPr/>
          <a:lstStyle/>
          <a:p>
            <a:r>
              <a:rPr lang="it-IT" dirty="0"/>
              <a:t>GOL - Come si accede al percorso formativo</a:t>
            </a:r>
          </a:p>
        </p:txBody>
      </p:sp>
      <p:pic>
        <p:nvPicPr>
          <p:cNvPr id="12" name="Segnaposto contenuto 11">
            <a:extLst>
              <a:ext uri="{FF2B5EF4-FFF2-40B4-BE49-F238E27FC236}">
                <a16:creationId xmlns:a16="http://schemas.microsoft.com/office/drawing/2014/main" id="{876F733D-3099-C194-438B-EA5FBB88AF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8900" y="993127"/>
            <a:ext cx="9216739" cy="4530595"/>
          </a:xfrm>
          <a:prstGeom prst="rect">
            <a:avLst/>
          </a:prstGeom>
        </p:spPr>
      </p:pic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C560CE9F-AFFD-9F60-0BA9-C1B6E118A9FA}"/>
              </a:ext>
            </a:extLst>
          </p:cNvPr>
          <p:cNvSpPr txBox="1"/>
          <p:nvPr/>
        </p:nvSpPr>
        <p:spPr>
          <a:xfrm>
            <a:off x="1979802" y="5645791"/>
            <a:ext cx="8330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Segnalare la volontà di partecipare al corso di formazione per mediatori interculturali gestito da Enaip Impresa Sociale</a:t>
            </a:r>
          </a:p>
        </p:txBody>
      </p:sp>
    </p:spTree>
    <p:extLst>
      <p:ext uri="{BB962C8B-B14F-4D97-AF65-F5344CB8AC3E}">
        <p14:creationId xmlns:p14="http://schemas.microsoft.com/office/powerpoint/2010/main" val="1899999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158F24-4055-1000-757D-7B113E1263DA}"/>
              </a:ext>
            </a:extLst>
          </p:cNvPr>
          <p:cNvSpPr txBox="1">
            <a:spLocks/>
          </p:cNvSpPr>
          <p:nvPr/>
        </p:nvSpPr>
        <p:spPr>
          <a:xfrm>
            <a:off x="520152" y="116134"/>
            <a:ext cx="7642336" cy="1673254"/>
          </a:xfr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41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Stato</a:t>
            </a:r>
            <a:r>
              <a:rPr lang="en-US" sz="41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dell’arte </a:t>
            </a:r>
            <a:r>
              <a:rPr lang="en-US" sz="41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Regione</a:t>
            </a:r>
            <a:r>
              <a:rPr lang="en-US" sz="41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Lazio </a:t>
            </a:r>
            <a:r>
              <a:rPr lang="en-US" sz="32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certificazione</a:t>
            </a:r>
            <a:r>
              <a:rPr lang="en-US" sz="32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dei</a:t>
            </a:r>
            <a:r>
              <a:rPr lang="en-US" sz="32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crediti</a:t>
            </a:r>
            <a:endParaRPr lang="en-US" sz="3200" i="1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ome convalidare gli esami sostenuti">
            <a:extLst>
              <a:ext uri="{FF2B5EF4-FFF2-40B4-BE49-F238E27FC236}">
                <a16:creationId xmlns:a16="http://schemas.microsoft.com/office/drawing/2014/main" id="{5AD814E3-62A6-1496-C041-C735F4AEF1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7" r="2" b="2"/>
          <a:stretch/>
        </p:blipFill>
        <p:spPr bwMode="auto">
          <a:xfrm>
            <a:off x="1008426" y="1339903"/>
            <a:ext cx="3228014" cy="1873603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A1621485-8661-1483-3981-07FD78E20F51}"/>
              </a:ext>
            </a:extLst>
          </p:cNvPr>
          <p:cNvSpPr txBox="1"/>
          <p:nvPr/>
        </p:nvSpPr>
        <p:spPr>
          <a:xfrm>
            <a:off x="4309146" y="1287234"/>
            <a:ext cx="6954472" cy="2081432"/>
          </a:xfrm>
        </p:spPr>
        <p:txBody>
          <a:bodyPr vert="horz" lIns="91440" tIns="45720" rIns="91440" bIns="45720" rtlCol="0">
            <a:normAutofit/>
          </a:bodyPr>
          <a:lstStyle/>
          <a:p>
            <a:pPr marL="114300" marR="177165" lvl="0">
              <a:lnSpc>
                <a:spcPct val="110000"/>
              </a:lnSpc>
              <a:spcAft>
                <a:spcPts val="1800"/>
              </a:spcAft>
              <a:buSzPts val="1100"/>
              <a:tabLst>
                <a:tab pos="469265" algn="l"/>
                <a:tab pos="469900" algn="l"/>
              </a:tabLst>
            </a:pPr>
            <a:r>
              <a:rPr lang="en-US" sz="1500" b="1" dirty="0" err="1">
                <a:effectLst/>
              </a:rPr>
              <a:t>Attualmente</a:t>
            </a:r>
            <a:r>
              <a:rPr lang="en-US" sz="1500" b="1" dirty="0">
                <a:effectLst/>
              </a:rPr>
              <a:t> </a:t>
            </a:r>
            <a:r>
              <a:rPr lang="en-US" sz="1500" b="1" u="sng" dirty="0" err="1">
                <a:effectLst/>
              </a:rPr>
              <a:t>operativo</a:t>
            </a:r>
            <a:r>
              <a:rPr lang="en-US" sz="1500" b="1" dirty="0">
                <a:effectLst/>
              </a:rPr>
              <a:t> il </a:t>
            </a:r>
            <a:r>
              <a:rPr lang="en-US" sz="1500" b="1" dirty="0" err="1">
                <a:effectLst/>
              </a:rPr>
              <a:t>riconoscimento</a:t>
            </a:r>
            <a:r>
              <a:rPr lang="en-US" sz="1500" b="1" dirty="0">
                <a:effectLst/>
              </a:rPr>
              <a:t> </a:t>
            </a:r>
            <a:r>
              <a:rPr lang="en-US" sz="1500" b="1" dirty="0" err="1">
                <a:effectLst/>
              </a:rPr>
              <a:t>dei</a:t>
            </a:r>
            <a:r>
              <a:rPr lang="en-US" sz="1500" b="1" dirty="0">
                <a:effectLst/>
              </a:rPr>
              <a:t> </a:t>
            </a:r>
            <a:r>
              <a:rPr lang="en-US" sz="1500" b="1" dirty="0" err="1">
                <a:effectLst/>
              </a:rPr>
              <a:t>crediti</a:t>
            </a:r>
            <a:r>
              <a:rPr lang="en-US" sz="1500" b="1" dirty="0">
                <a:effectLst/>
              </a:rPr>
              <a:t> </a:t>
            </a:r>
            <a:r>
              <a:rPr lang="en-US" sz="1500" b="1" dirty="0" err="1">
                <a:effectLst/>
              </a:rPr>
              <a:t>funzionali</a:t>
            </a:r>
            <a:r>
              <a:rPr lang="en-US" sz="1500" b="1" dirty="0">
                <a:effectLst/>
              </a:rPr>
              <a:t> </a:t>
            </a:r>
            <a:r>
              <a:rPr lang="en-US" sz="1500" b="1" dirty="0" err="1">
                <a:effectLst/>
              </a:rPr>
              <a:t>alla</a:t>
            </a:r>
            <a:r>
              <a:rPr lang="en-US" sz="1500" b="1" dirty="0">
                <a:effectLst/>
              </a:rPr>
              <a:t> </a:t>
            </a:r>
            <a:r>
              <a:rPr lang="en-US" sz="1500" b="1" dirty="0" err="1">
                <a:effectLst/>
              </a:rPr>
              <a:t>frequanza</a:t>
            </a:r>
            <a:r>
              <a:rPr lang="en-US" sz="1500" b="1" dirty="0">
                <a:effectLst/>
              </a:rPr>
              <a:t> di un </a:t>
            </a:r>
            <a:r>
              <a:rPr lang="en-US" sz="1500" b="1" dirty="0" err="1">
                <a:effectLst/>
              </a:rPr>
              <a:t>percorso</a:t>
            </a:r>
            <a:r>
              <a:rPr lang="en-US" sz="1500" b="1" dirty="0">
                <a:effectLst/>
              </a:rPr>
              <a:t> </a:t>
            </a:r>
            <a:r>
              <a:rPr lang="en-US" sz="1500" b="1" dirty="0" err="1">
                <a:effectLst/>
              </a:rPr>
              <a:t>formativo</a:t>
            </a:r>
            <a:r>
              <a:rPr lang="en-US" sz="1500" b="1" dirty="0">
                <a:effectLst/>
              </a:rPr>
              <a:t>:</a:t>
            </a:r>
          </a:p>
          <a:p>
            <a:pPr marL="342900" marR="177165" lvl="0" indent="-228600">
              <a:lnSpc>
                <a:spcPct val="110000"/>
              </a:lnSpc>
              <a:spcAft>
                <a:spcPts val="1800"/>
              </a:spcAft>
              <a:buSzPts val="1100"/>
              <a:buFont typeface="Arial" panose="020B0604020202020204" pitchFamily="34" charset="0"/>
              <a:buChar char="•"/>
              <a:tabLst>
                <a:tab pos="469265" algn="l"/>
                <a:tab pos="469900" algn="l"/>
              </a:tabLst>
            </a:pPr>
            <a:r>
              <a:rPr lang="en-US" sz="1500" b="1" dirty="0" err="1">
                <a:solidFill>
                  <a:srgbClr val="FF0000"/>
                </a:solidFill>
              </a:rPr>
              <a:t>Crediti</a:t>
            </a:r>
            <a:r>
              <a:rPr lang="en-US" sz="1500" b="1" dirty="0">
                <a:solidFill>
                  <a:srgbClr val="FF0000"/>
                </a:solidFill>
              </a:rPr>
              <a:t> di accesso al </a:t>
            </a:r>
            <a:r>
              <a:rPr lang="en-US" sz="1500" b="1" dirty="0" err="1">
                <a:solidFill>
                  <a:srgbClr val="FF0000"/>
                </a:solidFill>
              </a:rPr>
              <a:t>percorso</a:t>
            </a:r>
            <a:endParaRPr lang="en-US" sz="1500" b="1" dirty="0">
              <a:solidFill>
                <a:srgbClr val="FF0000"/>
              </a:solidFill>
              <a:effectLst/>
            </a:endParaRPr>
          </a:p>
          <a:p>
            <a:pPr marL="342900" marR="177165" lvl="0" indent="-228600">
              <a:lnSpc>
                <a:spcPct val="110000"/>
              </a:lnSpc>
              <a:spcAft>
                <a:spcPts val="1800"/>
              </a:spcAft>
              <a:buSzPts val="1100"/>
              <a:buFont typeface="Arial" panose="020B0604020202020204" pitchFamily="34" charset="0"/>
              <a:buChar char="•"/>
              <a:tabLst>
                <a:tab pos="469265" algn="l"/>
                <a:tab pos="469900" algn="l"/>
              </a:tabLst>
            </a:pPr>
            <a:r>
              <a:rPr lang="en-US" sz="1500" b="1" dirty="0" err="1">
                <a:solidFill>
                  <a:srgbClr val="FF0000"/>
                </a:solidFill>
                <a:effectLst/>
              </a:rPr>
              <a:t>Crediti</a:t>
            </a:r>
            <a:r>
              <a:rPr lang="en-US" sz="1500" b="1" spc="-30" dirty="0">
                <a:solidFill>
                  <a:srgbClr val="FF0000"/>
                </a:solidFill>
                <a:effectLst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</a:rPr>
              <a:t>formativi</a:t>
            </a:r>
            <a:r>
              <a:rPr lang="en-US" sz="1500" b="1" spc="-30" dirty="0">
                <a:solidFill>
                  <a:srgbClr val="FF0000"/>
                </a:solidFill>
                <a:effectLst/>
              </a:rPr>
              <a:t> </a:t>
            </a:r>
            <a:r>
              <a:rPr lang="en-US" sz="1500" b="1" dirty="0">
                <a:solidFill>
                  <a:srgbClr val="FF0000"/>
                </a:solidFill>
                <a:effectLst/>
              </a:rPr>
              <a:t>di</a:t>
            </a:r>
            <a:r>
              <a:rPr lang="en-US" sz="1500" b="1" spc="-30" dirty="0">
                <a:solidFill>
                  <a:srgbClr val="FF0000"/>
                </a:solidFill>
                <a:effectLst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</a:rPr>
              <a:t>frequenza</a:t>
            </a:r>
            <a:endParaRPr lang="en-US" sz="1500" b="1" dirty="0">
              <a:solidFill>
                <a:srgbClr val="FF0000"/>
              </a:solidFill>
              <a:effectLst/>
            </a:endParaRPr>
          </a:p>
          <a:p>
            <a:pPr marL="342900" marR="177165" lvl="0" indent="-228600">
              <a:lnSpc>
                <a:spcPct val="110000"/>
              </a:lnSpc>
              <a:spcAft>
                <a:spcPts val="1800"/>
              </a:spcAft>
              <a:buSzPts val="1100"/>
              <a:buFont typeface="Arial" panose="020B0604020202020204" pitchFamily="34" charset="0"/>
              <a:buChar char="•"/>
              <a:tabLst>
                <a:tab pos="469265" algn="l"/>
                <a:tab pos="469900" algn="l"/>
              </a:tabLst>
            </a:pPr>
            <a:r>
              <a:rPr lang="en-US" sz="1500" b="1" dirty="0" err="1">
                <a:solidFill>
                  <a:srgbClr val="FF0000"/>
                </a:solidFill>
              </a:rPr>
              <a:t>Crediti</a:t>
            </a:r>
            <a:r>
              <a:rPr lang="en-US" sz="1500" b="1" dirty="0">
                <a:solidFill>
                  <a:srgbClr val="FF0000"/>
                </a:solidFill>
              </a:rPr>
              <a:t> formative con </a:t>
            </a:r>
            <a:r>
              <a:rPr lang="en-US" sz="1500" b="1" dirty="0" err="1">
                <a:solidFill>
                  <a:srgbClr val="FF0000"/>
                </a:solidFill>
              </a:rPr>
              <a:t>valore</a:t>
            </a:r>
            <a:r>
              <a:rPr lang="en-US" sz="1500" b="1" dirty="0">
                <a:solidFill>
                  <a:srgbClr val="FF0000"/>
                </a:solidFill>
              </a:rPr>
              <a:t> a priori</a:t>
            </a:r>
            <a:endParaRPr lang="en-US" sz="1500" b="1" dirty="0">
              <a:effectLst/>
            </a:endParaRPr>
          </a:p>
        </p:txBody>
      </p:sp>
      <p:sp>
        <p:nvSpPr>
          <p:cNvPr id="1038" name="Date Placeholder 3">
            <a:extLst>
              <a:ext uri="{FF2B5EF4-FFF2-40B4-BE49-F238E27FC236}">
                <a16:creationId xmlns:a16="http://schemas.microsoft.com/office/drawing/2014/main" id="{A60C28C0-EFDC-4047-81BA-16DBA9A913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8729" y="6449535"/>
            <a:ext cx="2983095" cy="308453"/>
          </a:xfrm>
        </p:spPr>
        <p:txBody>
          <a:bodyPr/>
          <a:lstStyle/>
          <a:p>
            <a:pPr>
              <a:spcAft>
                <a:spcPts val="600"/>
              </a:spcAft>
            </a:pPr>
            <a:fld id="{966F84F2-8A04-4430-BDD5-201029A017D9}" type="datetime1">
              <a:rPr lang="en-US" smtClean="0"/>
              <a:pPr>
                <a:spcAft>
                  <a:spcPts val="600"/>
                </a:spcAft>
              </a:pPr>
              <a:t>3/23/2023</a:t>
            </a:fld>
            <a:endParaRPr lang="en-US"/>
          </a:p>
        </p:txBody>
      </p:sp>
      <p:sp>
        <p:nvSpPr>
          <p:cNvPr id="1039" name="Slide Number Placeholder 5">
            <a:extLst>
              <a:ext uri="{FF2B5EF4-FFF2-40B4-BE49-F238E27FC236}">
                <a16:creationId xmlns:a16="http://schemas.microsoft.com/office/drawing/2014/main" id="{6D4D1CD5-79A4-491C-85F0-0EE21E884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10710" y="6449535"/>
            <a:ext cx="932279" cy="308453"/>
          </a:xfrm>
        </p:spPr>
        <p:txBody>
          <a:bodyPr/>
          <a:lstStyle/>
          <a:p>
            <a:pPr>
              <a:spcAft>
                <a:spcPts val="600"/>
              </a:spcAft>
            </a:pPr>
            <a:fld id="{3FAE4C1A-77DB-4702-BC27-716D25204027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ED3DDF5-8831-53E6-454F-9ED1E7854D63}"/>
              </a:ext>
            </a:extLst>
          </p:cNvPr>
          <p:cNvSpPr txBox="1"/>
          <p:nvPr/>
        </p:nvSpPr>
        <p:spPr>
          <a:xfrm>
            <a:off x="928382" y="3754543"/>
            <a:ext cx="10335236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0" algn="just">
              <a:lnSpc>
                <a:spcPct val="110000"/>
              </a:lnSpc>
              <a:spcAft>
                <a:spcPts val="1200"/>
              </a:spcAft>
              <a:buSzPts val="1100"/>
              <a:tabLst>
                <a:tab pos="469265" algn="l"/>
                <a:tab pos="469900" algn="l"/>
              </a:tabLst>
            </a:pPr>
            <a:r>
              <a:rPr lang="en-US" sz="1500" b="1" dirty="0" err="1">
                <a:effectLst/>
              </a:rPr>
              <a:t>Attualmente</a:t>
            </a:r>
            <a:r>
              <a:rPr lang="en-US" sz="1500" b="1" dirty="0">
                <a:effectLst/>
              </a:rPr>
              <a:t> </a:t>
            </a:r>
            <a:r>
              <a:rPr lang="en-US" sz="1500" b="1" dirty="0" err="1"/>
              <a:t>deliberato</a:t>
            </a:r>
            <a:r>
              <a:rPr lang="en-US" sz="1500" b="1" dirty="0"/>
              <a:t> ma </a:t>
            </a:r>
            <a:r>
              <a:rPr lang="en-US" sz="1500" b="1" u="sng" dirty="0"/>
              <a:t>non </a:t>
            </a:r>
            <a:r>
              <a:rPr lang="en-US" sz="1500" b="1" u="sng" dirty="0" err="1"/>
              <a:t>ancora</a:t>
            </a:r>
            <a:r>
              <a:rPr lang="en-US" sz="1500" b="1" u="sng" dirty="0"/>
              <a:t> </a:t>
            </a:r>
            <a:r>
              <a:rPr lang="en-US" sz="1500" b="1" u="sng" dirty="0" err="1"/>
              <a:t>operativo</a:t>
            </a:r>
            <a:r>
              <a:rPr lang="en-US" sz="1500" b="1" dirty="0"/>
              <a:t>:</a:t>
            </a:r>
          </a:p>
          <a:p>
            <a:pPr marL="400050" lvl="0" indent="-285750" algn="just">
              <a:lnSpc>
                <a:spcPct val="110000"/>
              </a:lnSpc>
              <a:spcAft>
                <a:spcPts val="1200"/>
              </a:spcAft>
              <a:buSzPts val="1100"/>
              <a:buFont typeface="Arial" panose="020B0604020202020204" pitchFamily="34" charset="0"/>
              <a:buChar char="•"/>
              <a:tabLst>
                <a:tab pos="469265" algn="l"/>
                <a:tab pos="469900" algn="l"/>
              </a:tabLst>
            </a:pPr>
            <a:r>
              <a:rPr lang="en-US" sz="1500" b="1" dirty="0" err="1">
                <a:solidFill>
                  <a:srgbClr val="FF0000"/>
                </a:solidFill>
              </a:rPr>
              <a:t>Riconoscimento</a:t>
            </a:r>
            <a:r>
              <a:rPr lang="en-US" sz="1500" b="1" dirty="0">
                <a:solidFill>
                  <a:srgbClr val="FF0000"/>
                </a:solidFill>
              </a:rPr>
              <a:t> </a:t>
            </a:r>
            <a:r>
              <a:rPr lang="en-US" sz="1500" b="1" dirty="0" err="1">
                <a:solidFill>
                  <a:srgbClr val="FF0000"/>
                </a:solidFill>
              </a:rPr>
              <a:t>dei</a:t>
            </a:r>
            <a:r>
              <a:rPr lang="en-US" sz="1500" b="1" dirty="0">
                <a:solidFill>
                  <a:srgbClr val="FF0000"/>
                </a:solidFill>
              </a:rPr>
              <a:t> </a:t>
            </a:r>
            <a:r>
              <a:rPr lang="en-US" sz="1500" b="1" dirty="0" err="1">
                <a:solidFill>
                  <a:srgbClr val="FF0000"/>
                </a:solidFill>
              </a:rPr>
              <a:t>crediti</a:t>
            </a:r>
            <a:r>
              <a:rPr lang="en-US" sz="1500" b="1" dirty="0">
                <a:solidFill>
                  <a:srgbClr val="FF0000"/>
                </a:solidFill>
              </a:rPr>
              <a:t> </a:t>
            </a:r>
            <a:r>
              <a:rPr lang="en-US" sz="1500" b="1" dirty="0" err="1">
                <a:solidFill>
                  <a:srgbClr val="FF0000"/>
                </a:solidFill>
              </a:rPr>
              <a:t>acquisiti</a:t>
            </a:r>
            <a:r>
              <a:rPr lang="en-US" sz="1500" b="1" dirty="0">
                <a:solidFill>
                  <a:srgbClr val="FF0000"/>
                </a:solidFill>
              </a:rPr>
              <a:t> in </a:t>
            </a:r>
            <a:r>
              <a:rPr lang="en-US" sz="1500" b="1" dirty="0" err="1">
                <a:solidFill>
                  <a:srgbClr val="FF0000"/>
                </a:solidFill>
              </a:rPr>
              <a:t>maniera</a:t>
            </a:r>
            <a:r>
              <a:rPr lang="en-US" sz="1500" b="1" dirty="0">
                <a:solidFill>
                  <a:srgbClr val="FF0000"/>
                </a:solidFill>
              </a:rPr>
              <a:t> </a:t>
            </a:r>
            <a:r>
              <a:rPr lang="en-US" sz="1500" b="1" dirty="0" err="1">
                <a:solidFill>
                  <a:srgbClr val="FF0000"/>
                </a:solidFill>
              </a:rPr>
              <a:t>informale</a:t>
            </a:r>
            <a:r>
              <a:rPr lang="en-US" sz="1500" b="1" dirty="0">
                <a:solidFill>
                  <a:srgbClr val="FF0000"/>
                </a:solidFill>
              </a:rPr>
              <a:t> e non </a:t>
            </a:r>
            <a:r>
              <a:rPr lang="en-US" sz="1500" b="1" dirty="0" err="1">
                <a:solidFill>
                  <a:srgbClr val="FF0000"/>
                </a:solidFill>
              </a:rPr>
              <a:t>formale</a:t>
            </a:r>
            <a:r>
              <a:rPr lang="en-US" sz="1500" b="1" dirty="0">
                <a:solidFill>
                  <a:srgbClr val="FF0000"/>
                </a:solidFill>
              </a:rPr>
              <a:t> non </a:t>
            </a:r>
            <a:r>
              <a:rPr lang="en-US" sz="1500" b="1" dirty="0" err="1">
                <a:solidFill>
                  <a:srgbClr val="FF0000"/>
                </a:solidFill>
              </a:rPr>
              <a:t>legati</a:t>
            </a:r>
            <a:r>
              <a:rPr lang="en-US" sz="1500" b="1" dirty="0">
                <a:solidFill>
                  <a:srgbClr val="FF0000"/>
                </a:solidFill>
              </a:rPr>
              <a:t> a </a:t>
            </a:r>
            <a:r>
              <a:rPr lang="en-US" sz="1500" b="1" dirty="0" err="1">
                <a:solidFill>
                  <a:srgbClr val="FF0000"/>
                </a:solidFill>
              </a:rPr>
              <a:t>percorsi</a:t>
            </a:r>
            <a:r>
              <a:rPr lang="en-US" sz="1500" b="1" dirty="0">
                <a:solidFill>
                  <a:srgbClr val="FF0000"/>
                </a:solidFill>
              </a:rPr>
              <a:t> formative </a:t>
            </a:r>
          </a:p>
          <a:p>
            <a:pPr marL="114300" lvl="0" algn="just">
              <a:lnSpc>
                <a:spcPct val="110000"/>
              </a:lnSpc>
              <a:spcAft>
                <a:spcPts val="1200"/>
              </a:spcAft>
              <a:buSzPts val="1100"/>
              <a:tabLst>
                <a:tab pos="469265" algn="l"/>
                <a:tab pos="469900" algn="l"/>
              </a:tabLst>
            </a:pPr>
            <a:r>
              <a:rPr lang="en-US" sz="1500" b="1" dirty="0"/>
              <a:t>se non in </a:t>
            </a:r>
            <a:r>
              <a:rPr lang="en-US" sz="1500" b="1" dirty="0" err="1"/>
              <a:t>casi</a:t>
            </a:r>
            <a:r>
              <a:rPr lang="en-US" sz="1500" b="1" dirty="0"/>
              <a:t> </a:t>
            </a:r>
            <a:r>
              <a:rPr lang="en-US" sz="1500" b="1" dirty="0" err="1"/>
              <a:t>particolari</a:t>
            </a:r>
            <a:r>
              <a:rPr lang="en-US" sz="1500" b="1" dirty="0"/>
              <a:t> </a:t>
            </a:r>
            <a:r>
              <a:rPr lang="en-US" sz="1500" b="1" dirty="0" err="1"/>
              <a:t>legati</a:t>
            </a:r>
            <a:r>
              <a:rPr lang="en-US" sz="1500" b="1" dirty="0"/>
              <a:t> </a:t>
            </a:r>
            <a:r>
              <a:rPr lang="en-US" sz="1500" b="1" dirty="0" err="1"/>
              <a:t>alla</a:t>
            </a:r>
            <a:r>
              <a:rPr lang="en-US" sz="1500" b="1" dirty="0"/>
              <a:t> </a:t>
            </a:r>
            <a:r>
              <a:rPr lang="en-US" sz="1500" b="1" dirty="0" err="1"/>
              <a:t>attual</a:t>
            </a:r>
            <a:r>
              <a:rPr lang="en-US" sz="1500" b="1" dirty="0"/>
              <a:t> </a:t>
            </a:r>
            <a:r>
              <a:rPr lang="en-US" sz="1500" b="1" dirty="0" err="1"/>
              <a:t>sperimentazione</a:t>
            </a:r>
            <a:r>
              <a:rPr lang="en-US" sz="1500" b="1" dirty="0"/>
              <a:t> (</a:t>
            </a:r>
            <a:r>
              <a:rPr lang="en-US" sz="1500" b="1" dirty="0" err="1"/>
              <a:t>servizio</a:t>
            </a:r>
            <a:r>
              <a:rPr lang="en-US" sz="1500" b="1" dirty="0"/>
              <a:t> civile, </a:t>
            </a:r>
            <a:r>
              <a:rPr lang="en-US" sz="1500" b="1" dirty="0" err="1"/>
              <a:t>corsi</a:t>
            </a:r>
            <a:r>
              <a:rPr lang="en-US" sz="1500" b="1" dirty="0"/>
              <a:t> </a:t>
            </a:r>
            <a:r>
              <a:rPr lang="en-US" sz="1500" b="1" dirty="0" err="1"/>
              <a:t>interprofessionali</a:t>
            </a:r>
            <a:r>
              <a:rPr lang="en-US" sz="1500" b="1" dirty="0"/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7322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158F24-4055-1000-757D-7B113E1263DA}"/>
              </a:ext>
            </a:extLst>
          </p:cNvPr>
          <p:cNvSpPr txBox="1">
            <a:spLocks/>
          </p:cNvSpPr>
          <p:nvPr/>
        </p:nvSpPr>
        <p:spPr>
          <a:xfrm>
            <a:off x="536682" y="178824"/>
            <a:ext cx="7642336" cy="953251"/>
          </a:xfr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41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Certificazione</a:t>
            </a:r>
            <a:r>
              <a:rPr lang="en-US" sz="41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dei</a:t>
            </a:r>
            <a:r>
              <a:rPr lang="en-US" sz="41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crediti</a:t>
            </a:r>
            <a:r>
              <a:rPr lang="en-US" sz="41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/>
              <a:t>funzionali</a:t>
            </a:r>
            <a:r>
              <a:rPr lang="en-US" sz="3200" dirty="0"/>
              <a:t> al </a:t>
            </a:r>
            <a:r>
              <a:rPr lang="en-US" sz="3200" dirty="0" err="1"/>
              <a:t>percorso</a:t>
            </a:r>
            <a:r>
              <a:rPr lang="en-US" sz="3200" dirty="0"/>
              <a:t> </a:t>
            </a:r>
            <a:r>
              <a:rPr lang="en-US" sz="3200" dirty="0" err="1"/>
              <a:t>formativo</a:t>
            </a:r>
            <a:endParaRPr lang="en-US" sz="3200" i="1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ome convalidare gli esami sostenuti">
            <a:extLst>
              <a:ext uri="{FF2B5EF4-FFF2-40B4-BE49-F238E27FC236}">
                <a16:creationId xmlns:a16="http://schemas.microsoft.com/office/drawing/2014/main" id="{5AD814E3-62A6-1496-C041-C735F4AEF1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7" r="2" b="2"/>
          <a:stretch/>
        </p:blipFill>
        <p:spPr bwMode="auto">
          <a:xfrm>
            <a:off x="1008426" y="1339903"/>
            <a:ext cx="3228014" cy="1873603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A1621485-8661-1483-3981-07FD78E20F51}"/>
              </a:ext>
            </a:extLst>
          </p:cNvPr>
          <p:cNvSpPr txBox="1"/>
          <p:nvPr/>
        </p:nvSpPr>
        <p:spPr>
          <a:xfrm>
            <a:off x="4580389" y="1201257"/>
            <a:ext cx="6517305" cy="2691775"/>
          </a:xfrm>
        </p:spPr>
        <p:txBody>
          <a:bodyPr vert="horz" lIns="91440" tIns="45720" rIns="91440" bIns="45720" rtlCol="0">
            <a:noAutofit/>
          </a:bodyPr>
          <a:lstStyle/>
          <a:p>
            <a:pPr marL="342900" marR="177165" lvl="0" indent="-228600">
              <a:lnSpc>
                <a:spcPct val="110000"/>
              </a:lnSpc>
              <a:spcAft>
                <a:spcPts val="1800"/>
              </a:spcAft>
              <a:buSzPts val="1100"/>
              <a:buFont typeface="Arial" panose="020B0604020202020204" pitchFamily="34" charset="0"/>
              <a:buChar char="•"/>
              <a:tabLst>
                <a:tab pos="469265" algn="l"/>
                <a:tab pos="469900" algn="l"/>
              </a:tabLst>
            </a:pPr>
            <a:r>
              <a:rPr lang="en-US" b="1" dirty="0" err="1">
                <a:solidFill>
                  <a:srgbClr val="FF0000"/>
                </a:solidFill>
                <a:effectLst/>
              </a:rPr>
              <a:t>Credito</a:t>
            </a:r>
            <a:r>
              <a:rPr lang="en-US" b="1" dirty="0">
                <a:solidFill>
                  <a:srgbClr val="FF0000"/>
                </a:solidFill>
                <a:effectLst/>
              </a:rPr>
              <a:t> di</a:t>
            </a:r>
            <a:r>
              <a:rPr lang="en-US" b="1" spc="-5" dirty="0">
                <a:solidFill>
                  <a:srgbClr val="FF0000"/>
                </a:solidFill>
                <a:effectLst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/>
              </a:rPr>
              <a:t>ammissione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riconoscibile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sulla</a:t>
            </a:r>
            <a:r>
              <a:rPr lang="en-US" spc="-5" dirty="0">
                <a:effectLst/>
              </a:rPr>
              <a:t> </a:t>
            </a:r>
            <a:r>
              <a:rPr lang="en-US" dirty="0">
                <a:effectLst/>
              </a:rPr>
              <a:t>base </a:t>
            </a:r>
            <a:r>
              <a:rPr lang="en-US" dirty="0" err="1">
                <a:effectLst/>
              </a:rPr>
              <a:t>della</a:t>
            </a:r>
            <a:r>
              <a:rPr lang="en-US" spc="-15" dirty="0">
                <a:effectLst/>
              </a:rPr>
              <a:t> </a:t>
            </a:r>
            <a:r>
              <a:rPr lang="en-US" dirty="0" err="1">
                <a:effectLst/>
              </a:rPr>
              <a:t>valutazione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degli</a:t>
            </a:r>
            <a:r>
              <a:rPr lang="en-US" spc="-5" dirty="0">
                <a:effectLst/>
              </a:rPr>
              <a:t> </a:t>
            </a:r>
            <a:r>
              <a:rPr lang="en-US" dirty="0" err="1">
                <a:effectLst/>
              </a:rPr>
              <a:t>apprendimenti</a:t>
            </a:r>
            <a:r>
              <a:rPr lang="en-US" spc="-5" dirty="0">
                <a:effectLst/>
              </a:rPr>
              <a:t> </a:t>
            </a:r>
            <a:r>
              <a:rPr lang="en-US" dirty="0" err="1">
                <a:effectLst/>
              </a:rPr>
              <a:t>formali</a:t>
            </a:r>
            <a:r>
              <a:rPr lang="en-US" dirty="0">
                <a:effectLst/>
              </a:rPr>
              <a:t>, non</a:t>
            </a:r>
            <a:r>
              <a:rPr lang="en-US" spc="-5" dirty="0">
                <a:effectLst/>
              </a:rPr>
              <a:t> </a:t>
            </a:r>
            <a:r>
              <a:rPr lang="en-US" dirty="0" err="1">
                <a:effectLst/>
              </a:rPr>
              <a:t>formali</a:t>
            </a:r>
            <a:r>
              <a:rPr lang="en-US" dirty="0">
                <a:effectLst/>
              </a:rPr>
              <a:t> ed </a:t>
            </a:r>
            <a:r>
              <a:rPr lang="en-US" dirty="0" err="1">
                <a:effectLst/>
              </a:rPr>
              <a:t>informali</a:t>
            </a:r>
            <a:r>
              <a:rPr lang="en-US" dirty="0">
                <a:effectLst/>
              </a:rPr>
              <a:t>.</a:t>
            </a:r>
          </a:p>
          <a:p>
            <a:pPr marL="342900" marR="177165" lvl="0" indent="-228600">
              <a:lnSpc>
                <a:spcPct val="110000"/>
              </a:lnSpc>
              <a:spcAft>
                <a:spcPts val="1800"/>
              </a:spcAft>
              <a:buSzPts val="1100"/>
              <a:buFont typeface="Arial" panose="020B0604020202020204" pitchFamily="34" charset="0"/>
              <a:buChar char="•"/>
              <a:tabLst>
                <a:tab pos="469265" algn="l"/>
                <a:tab pos="469900" algn="l"/>
              </a:tabLst>
            </a:pPr>
            <a:endParaRPr lang="en-US" dirty="0">
              <a:effectLst/>
            </a:endParaRPr>
          </a:p>
          <a:p>
            <a:pPr marL="342900" marR="177165" lvl="0" indent="-228600">
              <a:lnSpc>
                <a:spcPct val="110000"/>
              </a:lnSpc>
              <a:spcAft>
                <a:spcPts val="1800"/>
              </a:spcAft>
              <a:buSzPts val="1100"/>
              <a:buFont typeface="Arial" panose="020B0604020202020204" pitchFamily="34" charset="0"/>
              <a:buChar char="•"/>
              <a:tabLst>
                <a:tab pos="469265" algn="l"/>
                <a:tab pos="469900" algn="l"/>
              </a:tabLst>
            </a:pPr>
            <a:r>
              <a:rPr lang="en-US" b="1" dirty="0" err="1">
                <a:solidFill>
                  <a:srgbClr val="FF0000"/>
                </a:solidFill>
                <a:effectLst/>
              </a:rPr>
              <a:t>Crediti</a:t>
            </a:r>
            <a:r>
              <a:rPr lang="en-US" b="1" spc="-30" dirty="0">
                <a:solidFill>
                  <a:srgbClr val="FF0000"/>
                </a:solidFill>
                <a:effectLst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/>
              </a:rPr>
              <a:t>formativi</a:t>
            </a:r>
            <a:r>
              <a:rPr lang="en-US" b="1" spc="-30" dirty="0">
                <a:solidFill>
                  <a:srgbClr val="FF0000"/>
                </a:solidFill>
                <a:effectLst/>
              </a:rPr>
              <a:t> </a:t>
            </a:r>
            <a:r>
              <a:rPr lang="en-US" b="1" dirty="0">
                <a:solidFill>
                  <a:srgbClr val="FF0000"/>
                </a:solidFill>
                <a:effectLst/>
              </a:rPr>
              <a:t>di</a:t>
            </a:r>
            <a:r>
              <a:rPr lang="en-US" b="1" spc="-30" dirty="0">
                <a:solidFill>
                  <a:srgbClr val="FF0000"/>
                </a:solidFill>
                <a:effectLst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/>
              </a:rPr>
              <a:t>frequenza</a:t>
            </a:r>
            <a:r>
              <a:rPr lang="en-US" b="1" dirty="0">
                <a:effectLst/>
              </a:rPr>
              <a:t>:</a:t>
            </a:r>
            <a:r>
              <a:rPr lang="en-US" spc="-20" dirty="0">
                <a:effectLst/>
              </a:rPr>
              <a:t> </a:t>
            </a:r>
            <a:r>
              <a:rPr lang="en-US" dirty="0">
                <a:effectLst/>
              </a:rPr>
              <a:t>la</a:t>
            </a:r>
            <a:r>
              <a:rPr lang="en-US" spc="-25" dirty="0">
                <a:effectLst/>
              </a:rPr>
              <a:t> </a:t>
            </a:r>
            <a:r>
              <a:rPr lang="en-US" dirty="0" err="1">
                <a:effectLst/>
              </a:rPr>
              <a:t>percentuale</a:t>
            </a:r>
            <a:r>
              <a:rPr lang="en-US" spc="-35" dirty="0">
                <a:effectLst/>
              </a:rPr>
              <a:t> </a:t>
            </a:r>
            <a:r>
              <a:rPr lang="en-US" dirty="0" err="1">
                <a:effectLst/>
              </a:rPr>
              <a:t>massima</a:t>
            </a:r>
            <a:r>
              <a:rPr lang="en-US" spc="-40" dirty="0">
                <a:effectLst/>
              </a:rPr>
              <a:t> </a:t>
            </a:r>
            <a:r>
              <a:rPr lang="en-US" dirty="0" err="1">
                <a:effectLst/>
              </a:rPr>
              <a:t>riconoscibile</a:t>
            </a:r>
            <a:r>
              <a:rPr lang="en-US" spc="-25" dirty="0">
                <a:effectLst/>
              </a:rPr>
              <a:t> </a:t>
            </a:r>
            <a:r>
              <a:rPr lang="en-US" dirty="0">
                <a:effectLst/>
              </a:rPr>
              <a:t>è</a:t>
            </a:r>
            <a:r>
              <a:rPr lang="en-US" spc="-35" dirty="0">
                <a:effectLst/>
              </a:rPr>
              <a:t> </a:t>
            </a:r>
            <a:r>
              <a:rPr lang="en-US" dirty="0">
                <a:effectLst/>
              </a:rPr>
              <a:t>il</a:t>
            </a:r>
            <a:r>
              <a:rPr lang="en-US" spc="-30" dirty="0">
                <a:effectLst/>
              </a:rPr>
              <a:t> </a:t>
            </a:r>
            <a:r>
              <a:rPr lang="en-US" b="1" dirty="0">
                <a:effectLst/>
              </a:rPr>
              <a:t>30%</a:t>
            </a:r>
            <a:r>
              <a:rPr lang="en-US" b="1" spc="-35" dirty="0">
                <a:effectLst/>
              </a:rPr>
              <a:t> </a:t>
            </a:r>
            <a:r>
              <a:rPr lang="en-US" b="1" dirty="0" err="1">
                <a:effectLst/>
              </a:rPr>
              <a:t>sulla</a:t>
            </a:r>
            <a:r>
              <a:rPr lang="en-US" b="1" spc="-40" dirty="0">
                <a:effectLst/>
              </a:rPr>
              <a:t> </a:t>
            </a:r>
            <a:r>
              <a:rPr lang="en-US" b="1" dirty="0" err="1">
                <a:effectLst/>
              </a:rPr>
              <a:t>durata</a:t>
            </a:r>
            <a:r>
              <a:rPr lang="en-US" b="1" spc="-25" dirty="0">
                <a:effectLst/>
              </a:rPr>
              <a:t> </a:t>
            </a:r>
            <a:r>
              <a:rPr lang="en-US" b="1" dirty="0">
                <a:effectLst/>
              </a:rPr>
              <a:t>di</a:t>
            </a:r>
            <a:r>
              <a:rPr lang="en-US" b="1" spc="-30" dirty="0">
                <a:effectLst/>
              </a:rPr>
              <a:t> </a:t>
            </a:r>
            <a:r>
              <a:rPr lang="en-US" b="1" dirty="0">
                <a:effectLst/>
              </a:rPr>
              <a:t>ore</a:t>
            </a:r>
            <a:r>
              <a:rPr lang="en-US" b="1" spc="-25" dirty="0">
                <a:effectLst/>
              </a:rPr>
              <a:t> </a:t>
            </a:r>
            <a:r>
              <a:rPr lang="en-US" b="1" dirty="0" err="1">
                <a:effectLst/>
              </a:rPr>
              <a:t>d’aula</a:t>
            </a:r>
            <a:r>
              <a:rPr lang="en-US" spc="-40" dirty="0">
                <a:effectLst/>
              </a:rPr>
              <a:t> </a:t>
            </a:r>
            <a:r>
              <a:rPr lang="en-US" dirty="0">
                <a:effectLst/>
              </a:rPr>
              <a:t>o</a:t>
            </a:r>
            <a:r>
              <a:rPr lang="en-US" spc="-20" dirty="0">
                <a:effectLst/>
              </a:rPr>
              <a:t> </a:t>
            </a:r>
            <a:r>
              <a:rPr lang="en-US" dirty="0" err="1">
                <a:effectLst/>
              </a:rPr>
              <a:t>laboratorio</a:t>
            </a:r>
            <a:r>
              <a:rPr lang="en-US" dirty="0">
                <a:effectLst/>
              </a:rPr>
              <a:t>; il </a:t>
            </a:r>
            <a:r>
              <a:rPr lang="en-US" b="1" dirty="0">
                <a:effectLst/>
              </a:rPr>
              <a:t>100% </a:t>
            </a:r>
            <a:r>
              <a:rPr lang="en-US" b="1" dirty="0" err="1">
                <a:effectLst/>
              </a:rPr>
              <a:t>sul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tirocinio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curriculare</a:t>
            </a:r>
            <a:r>
              <a:rPr lang="en-US" b="1" dirty="0">
                <a:effectLst/>
              </a:rPr>
              <a:t>.</a:t>
            </a:r>
          </a:p>
        </p:txBody>
      </p:sp>
      <p:sp>
        <p:nvSpPr>
          <p:cNvPr id="1038" name="Date Placeholder 3">
            <a:extLst>
              <a:ext uri="{FF2B5EF4-FFF2-40B4-BE49-F238E27FC236}">
                <a16:creationId xmlns:a16="http://schemas.microsoft.com/office/drawing/2014/main" id="{A60C28C0-EFDC-4047-81BA-16DBA9A913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8729" y="6449535"/>
            <a:ext cx="2983095" cy="308453"/>
          </a:xfrm>
        </p:spPr>
        <p:txBody>
          <a:bodyPr/>
          <a:lstStyle/>
          <a:p>
            <a:pPr>
              <a:spcAft>
                <a:spcPts val="600"/>
              </a:spcAft>
            </a:pPr>
            <a:fld id="{966F84F2-8A04-4430-BDD5-201029A017D9}" type="datetime1">
              <a:rPr lang="en-US" smtClean="0"/>
              <a:pPr>
                <a:spcAft>
                  <a:spcPts val="600"/>
                </a:spcAft>
              </a:pPr>
              <a:t>3/23/2023</a:t>
            </a:fld>
            <a:endParaRPr lang="en-US"/>
          </a:p>
        </p:txBody>
      </p:sp>
      <p:sp>
        <p:nvSpPr>
          <p:cNvPr id="1039" name="Slide Number Placeholder 5">
            <a:extLst>
              <a:ext uri="{FF2B5EF4-FFF2-40B4-BE49-F238E27FC236}">
                <a16:creationId xmlns:a16="http://schemas.microsoft.com/office/drawing/2014/main" id="{6D4D1CD5-79A4-491C-85F0-0EE21E884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10710" y="6449535"/>
            <a:ext cx="932279" cy="308453"/>
          </a:xfrm>
        </p:spPr>
        <p:txBody>
          <a:bodyPr/>
          <a:lstStyle/>
          <a:p>
            <a:pPr>
              <a:spcAft>
                <a:spcPts val="600"/>
              </a:spcAft>
            </a:pPr>
            <a:fld id="{3FAE4C1A-77DB-4702-BC27-716D25204027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ED3DDF5-8831-53E6-454F-9ED1E7854D63}"/>
              </a:ext>
            </a:extLst>
          </p:cNvPr>
          <p:cNvSpPr txBox="1"/>
          <p:nvPr/>
        </p:nvSpPr>
        <p:spPr>
          <a:xfrm>
            <a:off x="841613" y="4402821"/>
            <a:ext cx="10335236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228600" algn="just">
              <a:lnSpc>
                <a:spcPct val="110000"/>
              </a:lnSpc>
              <a:spcAft>
                <a:spcPts val="1200"/>
              </a:spcAft>
              <a:buSzPts val="1100"/>
              <a:buFont typeface="Arial" panose="020B0604020202020204" pitchFamily="34" charset="0"/>
              <a:buChar char="•"/>
              <a:tabLst>
                <a:tab pos="469265" algn="l"/>
                <a:tab pos="469900" algn="l"/>
              </a:tabLst>
            </a:pPr>
            <a:r>
              <a:rPr lang="en-US" b="1" dirty="0" err="1">
                <a:solidFill>
                  <a:srgbClr val="FF0000"/>
                </a:solidFill>
                <a:effectLst/>
              </a:rPr>
              <a:t>Crediti</a:t>
            </a:r>
            <a:r>
              <a:rPr lang="en-US" b="1" spc="-70" dirty="0">
                <a:solidFill>
                  <a:srgbClr val="FF0000"/>
                </a:solidFill>
                <a:effectLst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/>
              </a:rPr>
              <a:t>formativi</a:t>
            </a:r>
            <a:r>
              <a:rPr lang="en-US" b="1" spc="-65" dirty="0">
                <a:solidFill>
                  <a:srgbClr val="FF0000"/>
                </a:solidFill>
                <a:effectLst/>
              </a:rPr>
              <a:t> </a:t>
            </a:r>
            <a:r>
              <a:rPr lang="en-US" b="1" dirty="0">
                <a:solidFill>
                  <a:srgbClr val="FF0000"/>
                </a:solidFill>
                <a:effectLst/>
              </a:rPr>
              <a:t>con</a:t>
            </a:r>
            <a:r>
              <a:rPr lang="en-US" b="1" spc="-70" dirty="0">
                <a:solidFill>
                  <a:srgbClr val="FF0000"/>
                </a:solidFill>
                <a:effectLst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/>
              </a:rPr>
              <a:t>valore</a:t>
            </a:r>
            <a:r>
              <a:rPr lang="en-US" b="1" spc="-65" dirty="0">
                <a:solidFill>
                  <a:srgbClr val="FF0000"/>
                </a:solidFill>
                <a:effectLst/>
              </a:rPr>
              <a:t> </a:t>
            </a:r>
            <a:r>
              <a:rPr lang="en-US" b="1" dirty="0">
                <a:solidFill>
                  <a:srgbClr val="FF0000"/>
                </a:solidFill>
                <a:effectLst/>
              </a:rPr>
              <a:t>a</a:t>
            </a:r>
            <a:r>
              <a:rPr lang="en-US" b="1" spc="-55" dirty="0">
                <a:solidFill>
                  <a:srgbClr val="FF0000"/>
                </a:solidFill>
                <a:effectLst/>
              </a:rPr>
              <a:t> </a:t>
            </a:r>
            <a:r>
              <a:rPr lang="en-US" b="1" spc="-10" dirty="0">
                <a:solidFill>
                  <a:srgbClr val="FF0000"/>
                </a:solidFill>
                <a:effectLst/>
              </a:rPr>
              <a:t>priori: </a:t>
            </a:r>
            <a:r>
              <a:rPr lang="en-US" dirty="0" err="1">
                <a:effectLst/>
              </a:rPr>
              <a:t>Dispensa</a:t>
            </a:r>
            <a:r>
              <a:rPr lang="en-US" dirty="0">
                <a:effectLst/>
              </a:rPr>
              <a:t> di </a:t>
            </a:r>
            <a:r>
              <a:rPr lang="en-US" dirty="0" err="1">
                <a:effectLst/>
              </a:rPr>
              <a:t>frequenza</a:t>
            </a:r>
            <a:r>
              <a:rPr lang="en-US" dirty="0">
                <a:effectLst/>
              </a:rPr>
              <a:t> e </a:t>
            </a:r>
            <a:r>
              <a:rPr lang="en-US" dirty="0" err="1">
                <a:effectLst/>
              </a:rPr>
              <a:t>prova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della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Unità</a:t>
            </a:r>
            <a:r>
              <a:rPr lang="en-US" dirty="0">
                <a:effectLst/>
              </a:rPr>
              <a:t> di </a:t>
            </a:r>
            <a:r>
              <a:rPr lang="en-US" dirty="0" err="1">
                <a:effectLst/>
              </a:rPr>
              <a:t>risultato</a:t>
            </a:r>
            <a:r>
              <a:rPr lang="en-US" spc="-5" dirty="0">
                <a:effectLst/>
              </a:rPr>
              <a:t> </a:t>
            </a:r>
            <a:r>
              <a:rPr lang="en-US" dirty="0">
                <a:effectLst/>
              </a:rPr>
              <a:t>di </a:t>
            </a:r>
            <a:r>
              <a:rPr lang="en-US" dirty="0" err="1">
                <a:effectLst/>
              </a:rPr>
              <a:t>apprendimento</a:t>
            </a:r>
            <a:r>
              <a:rPr lang="en-US" spc="-5" dirty="0">
                <a:effectLst/>
              </a:rPr>
              <a:t> </a:t>
            </a:r>
            <a:r>
              <a:rPr lang="en-US" i="1" dirty="0">
                <a:effectLst/>
              </a:rPr>
              <a:t>“</a:t>
            </a:r>
            <a:r>
              <a:rPr lang="en-US" i="1" dirty="0" err="1">
                <a:effectLst/>
              </a:rPr>
              <a:t>Sicurezza</a:t>
            </a:r>
            <a:r>
              <a:rPr lang="en-US" dirty="0">
                <a:effectLst/>
              </a:rPr>
              <a:t> </a:t>
            </a:r>
            <a:r>
              <a:rPr lang="en-US" i="1" dirty="0" err="1">
                <a:effectLst/>
              </a:rPr>
              <a:t>sul</a:t>
            </a:r>
            <a:r>
              <a:rPr lang="en-US" dirty="0">
                <a:effectLst/>
              </a:rPr>
              <a:t> </a:t>
            </a:r>
            <a:r>
              <a:rPr lang="en-US" i="1" dirty="0" err="1">
                <a:effectLst/>
              </a:rPr>
              <a:t>luogo</a:t>
            </a:r>
            <a:r>
              <a:rPr lang="en-US" dirty="0">
                <a:effectLst/>
              </a:rPr>
              <a:t> </a:t>
            </a:r>
            <a:r>
              <a:rPr lang="en-US" i="1" dirty="0">
                <a:effectLst/>
              </a:rPr>
              <a:t>di</a:t>
            </a:r>
            <a:r>
              <a:rPr lang="en-US" dirty="0">
                <a:effectLst/>
              </a:rPr>
              <a:t> </a:t>
            </a:r>
            <a:r>
              <a:rPr lang="en-US" i="1" dirty="0" err="1">
                <a:effectLst/>
              </a:rPr>
              <a:t>lavoro</a:t>
            </a:r>
            <a:r>
              <a:rPr lang="en-US" i="1" dirty="0">
                <a:effectLst/>
              </a:rPr>
              <a:t>”</a:t>
            </a:r>
            <a:r>
              <a:rPr lang="en-US" dirty="0">
                <a:effectLst/>
              </a:rPr>
              <a:t> in</a:t>
            </a:r>
            <a:r>
              <a:rPr lang="en-US" spc="-5" dirty="0">
                <a:effectLst/>
              </a:rPr>
              <a:t> </a:t>
            </a:r>
            <a:r>
              <a:rPr lang="en-US" dirty="0" err="1">
                <a:effectLst/>
              </a:rPr>
              <a:t>caso</a:t>
            </a:r>
            <a:r>
              <a:rPr lang="en-US" spc="-10" dirty="0">
                <a:effectLst/>
              </a:rPr>
              <a:t> </a:t>
            </a:r>
            <a:r>
              <a:rPr lang="en-US" dirty="0">
                <a:effectLst/>
              </a:rPr>
              <a:t>di</a:t>
            </a:r>
            <a:r>
              <a:rPr lang="en-US" spc="-5" dirty="0">
                <a:effectLst/>
              </a:rPr>
              <a:t> </a:t>
            </a:r>
            <a:r>
              <a:rPr lang="en-US" dirty="0" err="1">
                <a:effectLst/>
              </a:rPr>
              <a:t>possesso</a:t>
            </a:r>
            <a:r>
              <a:rPr lang="en-US" spc="-10" dirty="0">
                <a:effectLst/>
              </a:rPr>
              <a:t> </a:t>
            </a:r>
            <a:r>
              <a:rPr lang="en-US" dirty="0">
                <a:effectLst/>
              </a:rPr>
              <a:t>di</a:t>
            </a:r>
            <a:r>
              <a:rPr lang="en-US" spc="-5" dirty="0">
                <a:effectLst/>
              </a:rPr>
              <a:t> </a:t>
            </a:r>
            <a:r>
              <a:rPr lang="en-US" dirty="0" err="1">
                <a:effectLst/>
              </a:rPr>
              <a:t>idonea</a:t>
            </a:r>
            <a:r>
              <a:rPr lang="en-US" spc="-5" dirty="0">
                <a:effectLst/>
              </a:rPr>
              <a:t> </a:t>
            </a:r>
            <a:r>
              <a:rPr lang="en-US" dirty="0" err="1">
                <a:effectLst/>
              </a:rPr>
              <a:t>attestazione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conformità</a:t>
            </a:r>
            <a:r>
              <a:rPr lang="en-US" spc="-5" dirty="0">
                <a:effectLst/>
              </a:rPr>
              <a:t> </a:t>
            </a:r>
            <a:r>
              <a:rPr lang="en-US" dirty="0" err="1">
                <a:effectLst/>
              </a:rPr>
              <a:t>settore</a:t>
            </a:r>
            <a:r>
              <a:rPr lang="en-US" spc="-10" dirty="0">
                <a:effectLst/>
              </a:rPr>
              <a:t> </a:t>
            </a:r>
            <a:r>
              <a:rPr lang="en-US" dirty="0">
                <a:effectLst/>
              </a:rPr>
              <a:t>di</a:t>
            </a:r>
            <a:r>
              <a:rPr lang="en-US" spc="-5" dirty="0">
                <a:effectLst/>
              </a:rPr>
              <a:t> </a:t>
            </a:r>
            <a:r>
              <a:rPr lang="en-US" dirty="0" err="1">
                <a:effectLst/>
              </a:rPr>
              <a:t>riferimento</a:t>
            </a:r>
            <a:r>
              <a:rPr lang="en-US" spc="-10" dirty="0">
                <a:effectLst/>
              </a:rPr>
              <a:t> </a:t>
            </a:r>
            <a:r>
              <a:rPr lang="en-US" dirty="0">
                <a:effectLst/>
              </a:rPr>
              <a:t>e</a:t>
            </a:r>
            <a:r>
              <a:rPr lang="en-US" spc="-10" dirty="0">
                <a:effectLst/>
              </a:rPr>
              <a:t> </a:t>
            </a:r>
            <a:r>
              <a:rPr lang="en-US" dirty="0" err="1">
                <a:effectLst/>
              </a:rPr>
              <a:t>validità</a:t>
            </a:r>
            <a:r>
              <a:rPr lang="en-US" spc="-5" dirty="0">
                <a:effectLst/>
              </a:rPr>
              <a:t> </a:t>
            </a:r>
            <a:r>
              <a:rPr lang="en-US" dirty="0" err="1">
                <a:effectLst/>
              </a:rPr>
              <a:t>temporale</a:t>
            </a:r>
            <a:r>
              <a:rPr lang="en-US" dirty="0">
                <a:effectLst/>
              </a:rPr>
              <a:t>)</a:t>
            </a:r>
            <a:r>
              <a:rPr lang="en-US" spc="-10" dirty="0">
                <a:effectLst/>
              </a:rPr>
              <a:t> </a:t>
            </a:r>
            <a:r>
              <a:rPr lang="en-US" dirty="0" err="1">
                <a:effectLst/>
              </a:rPr>
              <a:t>relativa</a:t>
            </a:r>
            <a:r>
              <a:rPr lang="en-US" dirty="0">
                <a:effectLst/>
              </a:rPr>
              <a:t> </a:t>
            </a:r>
            <a:r>
              <a:rPr lang="en-US" spc="-10" dirty="0" err="1">
                <a:effectLst/>
              </a:rPr>
              <a:t>alla</a:t>
            </a:r>
            <a:r>
              <a:rPr lang="en-US" spc="-10" dirty="0">
                <a:effectLst/>
              </a:rPr>
              <a:t> </a:t>
            </a:r>
            <a:r>
              <a:rPr lang="en-US" spc="-10" dirty="0" err="1">
                <a:effectLst/>
              </a:rPr>
              <a:t>frequenza</a:t>
            </a:r>
            <a:r>
              <a:rPr lang="en-US" spc="-25" dirty="0">
                <a:effectLst/>
              </a:rPr>
              <a:t> </a:t>
            </a:r>
            <a:r>
              <a:rPr lang="en-US" spc="-10" dirty="0">
                <a:effectLst/>
              </a:rPr>
              <a:t>di</a:t>
            </a:r>
            <a:r>
              <a:rPr lang="en-US" spc="-15" dirty="0">
                <a:effectLst/>
              </a:rPr>
              <a:t> </a:t>
            </a:r>
            <a:r>
              <a:rPr lang="en-US" spc="-10" dirty="0" err="1">
                <a:effectLst/>
              </a:rPr>
              <a:t>corso</a:t>
            </a:r>
            <a:r>
              <a:rPr lang="en-US" spc="-15" dirty="0">
                <a:effectLst/>
              </a:rPr>
              <a:t> </a:t>
            </a:r>
            <a:r>
              <a:rPr lang="en-US" spc="-10" dirty="0" err="1">
                <a:effectLst/>
              </a:rPr>
              <a:t>conforme</a:t>
            </a:r>
            <a:r>
              <a:rPr lang="en-US" spc="-10" dirty="0">
                <a:effectLst/>
              </a:rPr>
              <a:t> </a:t>
            </a:r>
            <a:r>
              <a:rPr lang="en-US" spc="-10" dirty="0" err="1">
                <a:effectLst/>
              </a:rPr>
              <a:t>all’Accordo</a:t>
            </a:r>
            <a:r>
              <a:rPr lang="en-US" spc="-30" dirty="0">
                <a:effectLst/>
              </a:rPr>
              <a:t> </a:t>
            </a:r>
            <a:r>
              <a:rPr lang="en-US" spc="-10" dirty="0" err="1">
                <a:effectLst/>
              </a:rPr>
              <a:t>Stato</a:t>
            </a:r>
            <a:r>
              <a:rPr lang="en-US" spc="-15" dirty="0">
                <a:effectLst/>
              </a:rPr>
              <a:t> </a:t>
            </a:r>
            <a:r>
              <a:rPr lang="en-US" spc="-10" dirty="0">
                <a:effectLst/>
              </a:rPr>
              <a:t>- </a:t>
            </a:r>
            <a:r>
              <a:rPr lang="en-US" spc="-10" dirty="0" err="1">
                <a:effectLst/>
              </a:rPr>
              <a:t>Regioni</a:t>
            </a:r>
            <a:r>
              <a:rPr lang="en-US" spc="-15" dirty="0">
                <a:effectLst/>
              </a:rPr>
              <a:t> </a:t>
            </a:r>
            <a:r>
              <a:rPr lang="en-US" spc="-10" dirty="0">
                <a:effectLst/>
              </a:rPr>
              <a:t>21/12/2011</a:t>
            </a:r>
            <a:r>
              <a:rPr lang="en-US" spc="-20" dirty="0">
                <a:effectLst/>
              </a:rPr>
              <a:t> </a:t>
            </a:r>
            <a:r>
              <a:rPr lang="en-US" spc="-10" dirty="0">
                <a:effectLst/>
              </a:rPr>
              <a:t>– </a:t>
            </a:r>
            <a:r>
              <a:rPr lang="en-US" spc="-10" dirty="0" err="1">
                <a:effectLst/>
              </a:rPr>
              <a:t>Formazione</a:t>
            </a:r>
            <a:r>
              <a:rPr lang="en-US" spc="-20" dirty="0">
                <a:effectLst/>
              </a:rPr>
              <a:t> </a:t>
            </a:r>
            <a:r>
              <a:rPr lang="en-US" spc="-10" dirty="0" err="1">
                <a:effectLst/>
              </a:rPr>
              <a:t>dei</a:t>
            </a:r>
            <a:r>
              <a:rPr lang="en-US" spc="-15" dirty="0">
                <a:effectLst/>
              </a:rPr>
              <a:t> </a:t>
            </a:r>
            <a:r>
              <a:rPr lang="en-US" spc="-10" dirty="0" err="1">
                <a:effectLst/>
              </a:rPr>
              <a:t>lavoratori</a:t>
            </a:r>
            <a:r>
              <a:rPr lang="en-US" spc="-15" dirty="0">
                <a:effectLst/>
              </a:rPr>
              <a:t> </a:t>
            </a:r>
            <a:r>
              <a:rPr lang="en-US" spc="-10" dirty="0">
                <a:effectLst/>
              </a:rPr>
              <a:t>ai</a:t>
            </a:r>
            <a:r>
              <a:rPr lang="en-US" spc="-15" dirty="0">
                <a:effectLst/>
              </a:rPr>
              <a:t> </a:t>
            </a:r>
            <a:r>
              <a:rPr lang="en-US" spc="-10" dirty="0">
                <a:effectLst/>
              </a:rPr>
              <a:t>sensi </a:t>
            </a:r>
            <a:r>
              <a:rPr lang="en-US" dirty="0" err="1">
                <a:effectLst/>
              </a:rPr>
              <a:t>dell’art</a:t>
            </a:r>
            <a:r>
              <a:rPr lang="en-US" dirty="0">
                <a:effectLst/>
              </a:rPr>
              <a:t>. 37 comma 2 del </a:t>
            </a:r>
            <a:r>
              <a:rPr lang="en-US" dirty="0" err="1">
                <a:effectLst/>
              </a:rPr>
              <a:t>D.lgs</a:t>
            </a:r>
            <a:r>
              <a:rPr lang="en-US" dirty="0">
                <a:effectLst/>
              </a:rPr>
              <a:t>. 8 1/2008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7568712"/>
      </p:ext>
    </p:extLst>
  </p:cSld>
  <p:clrMapOvr>
    <a:masterClrMapping/>
  </p:clrMapOvr>
</p:sld>
</file>

<file path=ppt/theme/theme1.xml><?xml version="1.0" encoding="utf-8"?>
<a:theme xmlns:a="http://schemas.openxmlformats.org/drawingml/2006/main" name="TribuneVTI">
  <a:themeElements>
    <a:clrScheme name="AnalogousFromLightSeedLeftStep">
      <a:dk1>
        <a:srgbClr val="000000"/>
      </a:dk1>
      <a:lt1>
        <a:srgbClr val="FFFFFF"/>
      </a:lt1>
      <a:dk2>
        <a:srgbClr val="3B213A"/>
      </a:dk2>
      <a:lt2>
        <a:srgbClr val="E3E2E8"/>
      </a:lt2>
      <a:accent1>
        <a:srgbClr val="93A94E"/>
      </a:accent1>
      <a:accent2>
        <a:srgbClr val="B6A03C"/>
      </a:accent2>
      <a:accent3>
        <a:srgbClr val="EA8946"/>
      </a:accent3>
      <a:accent4>
        <a:srgbClr val="EB4E4F"/>
      </a:accent4>
      <a:accent5>
        <a:srgbClr val="EE6EA5"/>
      </a:accent5>
      <a:accent6>
        <a:srgbClr val="EB4ED2"/>
      </a:accent6>
      <a:hlink>
        <a:srgbClr val="7A69AE"/>
      </a:hlink>
      <a:folHlink>
        <a:srgbClr val="7F7F7F"/>
      </a:folHlink>
    </a:clrScheme>
    <a:fontScheme name="Amasis-Univers">
      <a:majorFont>
        <a:latin typeface="Amasis MT Pro Medium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ibuneVTI" id="{4D84C650-59FC-4F6B-ADA6-B11C508FF6CE}" vid="{0E07EAE6-ACBC-4250-8522-FC108A4504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770</Words>
  <Application>Microsoft Office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Amasis MT Pro Medium</vt:lpstr>
      <vt:lpstr>Arial</vt:lpstr>
      <vt:lpstr>Calibri</vt:lpstr>
      <vt:lpstr>Symbol</vt:lpstr>
      <vt:lpstr>Univers Light</vt:lpstr>
      <vt:lpstr>Wingdings</vt:lpstr>
      <vt:lpstr>TribuneVTI</vt:lpstr>
      <vt:lpstr>Mediatore interculturale</vt:lpstr>
      <vt:lpstr>Standard professionale DD Regione lazio del 11 luglio 2019 N. G09492 </vt:lpstr>
      <vt:lpstr>Requisiti di accesso al percorso formativo per «Mediatore interculturale»</vt:lpstr>
      <vt:lpstr>Presentazione standard di PowerPoint</vt:lpstr>
      <vt:lpstr>Presentazione standard di PowerPoint</vt:lpstr>
      <vt:lpstr>GOL - Come si accede al percorso formativo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Mediatore interculturale</dc:title>
  <dc:creator>Arcangela Soprano</dc:creator>
  <cp:lastModifiedBy>Arcangela Soprano</cp:lastModifiedBy>
  <cp:revision>22</cp:revision>
  <dcterms:created xsi:type="dcterms:W3CDTF">2023-03-17T16:01:52Z</dcterms:created>
  <dcterms:modified xsi:type="dcterms:W3CDTF">2023-03-23T16:58:07Z</dcterms:modified>
</cp:coreProperties>
</file>