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9" r:id="rId3"/>
    <p:sldId id="261" r:id="rId4"/>
    <p:sldId id="262" r:id="rId5"/>
    <p:sldId id="263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2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8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0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9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7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0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5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7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09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72B768-D6CA-45E8-B749-DE0F9D483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cchia di colori su una superficie bianca">
            <a:extLst>
              <a:ext uri="{FF2B5EF4-FFF2-40B4-BE49-F238E27FC236}">
                <a16:creationId xmlns:a16="http://schemas.microsoft.com/office/drawing/2014/main" id="{6D722BFD-2835-F6FC-A35F-D4E84C2CC5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7" b="22603"/>
          <a:stretch/>
        </p:blipFill>
        <p:spPr>
          <a:xfrm>
            <a:off x="19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3F26D5C-77E9-4A8D-95F0-1635BAD12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-2"/>
            <a:ext cx="12191999" cy="4360983"/>
          </a:xfrm>
          <a:prstGeom prst="rect">
            <a:avLst/>
          </a:prstGeom>
          <a:gradFill flip="none" rotWithShape="1">
            <a:gsLst>
              <a:gs pos="3000">
                <a:srgbClr val="000000">
                  <a:alpha val="0"/>
                </a:srgbClr>
              </a:gs>
              <a:gs pos="61000">
                <a:srgbClr val="000000">
                  <a:alpha val="4800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15C84B6-E955-6614-2EE9-32B60D4C1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7729" y="1196869"/>
            <a:ext cx="6871574" cy="2232131"/>
          </a:xfrm>
        </p:spPr>
        <p:txBody>
          <a:bodyPr>
            <a:normAutofit/>
          </a:bodyPr>
          <a:lstStyle/>
          <a:p>
            <a:r>
              <a:rPr lang="it-IT" sz="5400" dirty="0">
                <a:solidFill>
                  <a:srgbClr val="FFFFFF"/>
                </a:solidFill>
              </a:rPr>
              <a:t>Mediatore interculturale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64AFBE7-358E-6CBD-79A3-1CF53F144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958" y="1247319"/>
            <a:ext cx="3515652" cy="2181681"/>
          </a:xfrm>
        </p:spPr>
        <p:txBody>
          <a:bodyPr anchor="t">
            <a:normAutofit/>
          </a:bodyPr>
          <a:lstStyle/>
          <a:p>
            <a:r>
              <a:rPr lang="it-IT" b="1" dirty="0">
                <a:solidFill>
                  <a:srgbClr val="FFFFFF"/>
                </a:solidFill>
              </a:rPr>
              <a:t>Stato dell’arte e nuove prospettive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2DC5A-0728-490F-8655-6B4377827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BB1F6D-CF9C-422D-9324-C46415BB9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D2D62E-2E37-BD46-A37F-3514A255C268}"/>
              </a:ext>
            </a:extLst>
          </p:cNvPr>
          <p:cNvSpPr txBox="1"/>
          <p:nvPr/>
        </p:nvSpPr>
        <p:spPr>
          <a:xfrm>
            <a:off x="8238585" y="6455942"/>
            <a:ext cx="40467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/>
              <a:t>Dott.ssa Arcangela Soprano – 24 marzo 2023</a:t>
            </a:r>
          </a:p>
        </p:txBody>
      </p:sp>
    </p:spTree>
    <p:extLst>
      <p:ext uri="{BB962C8B-B14F-4D97-AF65-F5344CB8AC3E}">
        <p14:creationId xmlns:p14="http://schemas.microsoft.com/office/powerpoint/2010/main" val="251388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D79F61-2B2E-105C-1D45-F9259ACA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19" y="193498"/>
            <a:ext cx="10837077" cy="910974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it-IT" sz="2800" dirty="0"/>
              <a:t>Standard professionale DD Regione lazio del 11 luglio 2019 N. G09492</a:t>
            </a:r>
            <a:br>
              <a:rPr lang="it-IT" sz="2800" dirty="0"/>
            </a:br>
            <a:endParaRPr lang="it-IT" sz="2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E30ECA5-7358-19D4-08C6-85ACD5B9C0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50" r="22162" b="-1"/>
          <a:stretch/>
        </p:blipFill>
        <p:spPr>
          <a:xfrm>
            <a:off x="278888" y="1782311"/>
            <a:ext cx="2690815" cy="1422427"/>
          </a:xfrm>
          <a:prstGeom prst="rect">
            <a:avLst/>
          </a:prstGeom>
          <a:noFill/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71FDB3-73B3-E8A9-67A9-C85E1B57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151" y="1308661"/>
            <a:ext cx="6013967" cy="418156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it-IT" sz="1800" dirty="0"/>
              <a:t>Si inquadra nel settore dei servizi socio-sanitari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it-IT" sz="1800" dirty="0"/>
              <a:t>Livello </a:t>
            </a:r>
            <a:r>
              <a:rPr lang="it-IT" sz="1800" dirty="0" err="1"/>
              <a:t>eqf</a:t>
            </a:r>
            <a:r>
              <a:rPr lang="it-IT" sz="1800" dirty="0"/>
              <a:t> 5</a:t>
            </a:r>
          </a:p>
          <a:p>
            <a:pPr marL="0" indent="0">
              <a:lnSpc>
                <a:spcPct val="110000"/>
              </a:lnSpc>
              <a:buNone/>
            </a:pPr>
            <a:endParaRPr lang="it-IT" sz="1800" dirty="0"/>
          </a:p>
          <a:p>
            <a:pPr marL="0" indent="0">
              <a:lnSpc>
                <a:spcPct val="110000"/>
              </a:lnSpc>
              <a:buNone/>
            </a:pPr>
            <a:r>
              <a:rPr lang="it-IT" sz="1800" b="1" dirty="0"/>
              <a:t>Unità di competenza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it-IT" sz="1800" dirty="0"/>
              <a:t>Analisi dei bisogni e delle risorse del beneficiario della mediazione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it-IT" sz="1800" dirty="0"/>
              <a:t>Progettazione di azioni di mediazione interculturale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it-IT" sz="1800" dirty="0"/>
              <a:t>Intermediazione linguistico-culturale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it-IT" sz="1800" dirty="0"/>
              <a:t>Orientamento nel contesto locale delle persone immigrate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it-IT" sz="1800" dirty="0"/>
              <a:t>Realizzazione della mediazione interculturale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0C28C0-EFDC-4047-81BA-16DBA9A9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8729" y="6449535"/>
            <a:ext cx="2983095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966F84F2-8A04-4430-BDD5-201029A017D9}" type="datetime1">
              <a:rPr lang="en-US" smtClean="0"/>
              <a:pPr>
                <a:spcAft>
                  <a:spcPts val="600"/>
                </a:spcAft>
              </a:pPr>
              <a:t>3/23/2023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D4D1CD5-79A4-491C-85F0-0EE21E88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4872FF-B45C-7F4B-CF98-AFDECC6A2EF4}"/>
              </a:ext>
            </a:extLst>
          </p:cNvPr>
          <p:cNvSpPr txBox="1"/>
          <p:nvPr/>
        </p:nvSpPr>
        <p:spPr>
          <a:xfrm>
            <a:off x="2573451" y="1883353"/>
            <a:ext cx="3760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https://atlantelavoro.inapp.org/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29CAC90-A7B9-9254-28E9-E90818925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352" y="4256176"/>
            <a:ext cx="2432515" cy="188382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27625D-E23E-7BF8-412B-AAE4BCA7166E}"/>
              </a:ext>
            </a:extLst>
          </p:cNvPr>
          <p:cNvSpPr txBox="1"/>
          <p:nvPr/>
        </p:nvSpPr>
        <p:spPr>
          <a:xfrm>
            <a:off x="277862" y="3458558"/>
            <a:ext cx="5383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https://www.regione.lazio.it/enti/formazione/profili-professionali/dettaglio/293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91B5C4B-163F-8A93-1186-8663EB7777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102" y="801883"/>
            <a:ext cx="1446467" cy="99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01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F2B6FC-87AF-6036-F0A9-88BFBC25E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92" y="261178"/>
            <a:ext cx="11585195" cy="493832"/>
          </a:xfrm>
        </p:spPr>
        <p:txBody>
          <a:bodyPr>
            <a:normAutofit/>
          </a:bodyPr>
          <a:lstStyle/>
          <a:p>
            <a:r>
              <a:rPr lang="it-IT" sz="2700" dirty="0"/>
              <a:t>Requisiti di accesso al percorso formativo per </a:t>
            </a:r>
            <a:r>
              <a:rPr lang="it-IT" sz="2700" i="1" dirty="0"/>
              <a:t>«Mediatore interculturale»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F53826-C256-5DE8-FBFD-C1AD083B6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362" y="1213754"/>
            <a:ext cx="10995660" cy="49780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565"/>
              </a:spcBef>
              <a:spcAft>
                <a:spcPts val="0"/>
              </a:spcAft>
              <a:buNone/>
            </a:pPr>
            <a:r>
              <a:rPr lang="it-IT" sz="1600" b="1" i="1" dirty="0">
                <a:effectLst/>
                <a:ea typeface="Calibri" panose="020F0502020204030204" pitchFamily="34" charset="0"/>
              </a:rPr>
              <a:t>Titoli</a:t>
            </a:r>
            <a:r>
              <a:rPr lang="it-IT" sz="1600" b="1" spc="-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dirty="0">
                <a:effectLst/>
                <a:ea typeface="Calibri" panose="020F0502020204030204" pitchFamily="34" charset="0"/>
              </a:rPr>
              <a:t>di</a:t>
            </a:r>
            <a:r>
              <a:rPr lang="it-IT" sz="1600" b="1" spc="-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spc="-10" dirty="0">
                <a:effectLst/>
                <a:ea typeface="Calibri" panose="020F0502020204030204" pitchFamily="34" charset="0"/>
              </a:rPr>
              <a:t>studio:</a:t>
            </a:r>
            <a:endParaRPr lang="it-IT" sz="1600" b="1" dirty="0">
              <a:effectLst/>
              <a:ea typeface="Calibri" panose="020F0502020204030204" pitchFamily="34" charset="0"/>
            </a:endParaRPr>
          </a:p>
          <a:p>
            <a:pPr marL="742950" marR="175260" lvl="1" indent="-285750" algn="just">
              <a:spcBef>
                <a:spcPts val="5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Ø"/>
              <a:tabLst>
                <a:tab pos="329565" algn="l"/>
              </a:tabLst>
            </a:pP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Diploma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scuola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secondaria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superiore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coloro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che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hanno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conseguito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titolo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studio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all'estero,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devono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presentare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un’autocertificazione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attestante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possesso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titolo,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assenza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documento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equipollen</a:t>
            </a:r>
            <a:r>
              <a:rPr lang="it-IT" sz="1600" spc="-1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te/corrispondente.</a:t>
            </a:r>
            <a:endParaRPr lang="it-IT" sz="160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indent="0" algn="just">
              <a:spcBef>
                <a:spcPts val="555"/>
              </a:spcBef>
              <a:spcAft>
                <a:spcPts val="0"/>
              </a:spcAft>
              <a:buNone/>
            </a:pPr>
            <a:r>
              <a:rPr lang="it-IT" sz="1600" b="1" i="1" spc="-10" dirty="0">
                <a:effectLst/>
                <a:ea typeface="Calibri" panose="020F0502020204030204" pitchFamily="34" charset="0"/>
              </a:rPr>
              <a:t>Conoscenza</a:t>
            </a:r>
            <a:r>
              <a:rPr lang="it-IT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spc="-10" dirty="0">
                <a:effectLst/>
                <a:ea typeface="Calibri" panose="020F0502020204030204" pitchFamily="34" charset="0"/>
              </a:rPr>
              <a:t>linguistica:</a:t>
            </a:r>
            <a:endParaRPr lang="it-IT" sz="1600" b="1" dirty="0">
              <a:effectLst/>
              <a:ea typeface="Calibri" panose="020F0502020204030204" pitchFamily="34" charset="0"/>
            </a:endParaRPr>
          </a:p>
          <a:p>
            <a:pPr marL="742950" marR="175895" lvl="1" indent="-285750" algn="just">
              <a:spcBef>
                <a:spcPts val="5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Ø"/>
              <a:tabLst>
                <a:tab pos="329565" algn="l"/>
              </a:tabLst>
            </a:pP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cittadini</a:t>
            </a:r>
            <a:r>
              <a:rPr lang="it-IT" sz="1600" b="1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stranieri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è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indispensabile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conoscenza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della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italiana,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almeno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livello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B1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Quadro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Comune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Europeo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Riferimento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Lingue,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restando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obbligatorio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svolgimento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delle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specifiche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prove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valutative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sede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selezione,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ove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il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candidato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già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non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disponga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attestazione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b="1" spc="-20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valore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equivalente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742950" marR="173990" lvl="1" indent="-285750" algn="just">
              <a:spcBef>
                <a:spcPts val="5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Ø"/>
              <a:tabLst>
                <a:tab pos="329565" algn="l"/>
              </a:tabLst>
            </a:pP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cittadini</a:t>
            </a:r>
            <a:r>
              <a:rPr lang="it-IT" sz="1600" b="1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italiani</a:t>
            </a:r>
            <a:r>
              <a:rPr lang="it-IT" sz="1600" b="1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è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indispensabile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conoscenza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una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straniera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veicolare,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almeno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livello</a:t>
            </a:r>
            <a:r>
              <a:rPr lang="it-IT" sz="1600" b="1" spc="-15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C1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Quadro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Comune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Europeo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Riferimento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Lingue,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restando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obbligatorio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lo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svolgimento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delle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specifiche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prove</a:t>
            </a:r>
            <a:r>
              <a:rPr lang="it-IT" sz="1600" spc="-3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valutative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sede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selezione,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ove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il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candidato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già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non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disponga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attestazione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valore</a:t>
            </a:r>
            <a:r>
              <a:rPr lang="it-IT" sz="1600" spc="-2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equivalente.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fase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pubblicizzazione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corso,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si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fa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riferimento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all’obbligatorietà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requisito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della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conoscenza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una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“</a:t>
            </a:r>
            <a:r>
              <a:rPr lang="it-IT" sz="1600" b="1" i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lingua</a:t>
            </a:r>
            <a:r>
              <a:rPr lang="it-IT" sz="1600" b="1" spc="-15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i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straniera</a:t>
            </a:r>
            <a:r>
              <a:rPr lang="it-IT" sz="1600" b="1" spc="-15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i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veicolare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”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spettando</a:t>
            </a:r>
            <a:r>
              <a:rPr lang="it-IT" sz="1600" spc="-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all’aspirante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allievo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la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scelta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della</a:t>
            </a:r>
            <a:r>
              <a:rPr lang="it-IT" sz="1600" spc="-3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lingua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veicolare</a:t>
            </a:r>
            <a:r>
              <a:rPr lang="it-IT" sz="1600" spc="-2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specifica.</a:t>
            </a:r>
          </a:p>
          <a:p>
            <a:pPr marL="0" indent="0" algn="just">
              <a:spcBef>
                <a:spcPts val="555"/>
              </a:spcBef>
              <a:spcAft>
                <a:spcPts val="0"/>
              </a:spcAft>
              <a:buNone/>
            </a:pPr>
            <a:r>
              <a:rPr lang="it-IT" sz="1600" b="1" i="1" dirty="0">
                <a:effectLst/>
                <a:ea typeface="Calibri" panose="020F0502020204030204" pitchFamily="34" charset="0"/>
              </a:rPr>
              <a:t>Permesso</a:t>
            </a:r>
            <a:r>
              <a:rPr lang="it-IT" sz="1600" b="1" spc="-6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dirty="0">
                <a:effectLst/>
                <a:ea typeface="Calibri" panose="020F0502020204030204" pitchFamily="34" charset="0"/>
              </a:rPr>
              <a:t>di</a:t>
            </a:r>
            <a:r>
              <a:rPr lang="it-IT" sz="1600" b="1" spc="-7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dirty="0">
                <a:effectLst/>
                <a:ea typeface="Calibri" panose="020F0502020204030204" pitchFamily="34" charset="0"/>
              </a:rPr>
              <a:t>soggiorno</a:t>
            </a:r>
            <a:r>
              <a:rPr lang="it-IT" sz="1600" b="1" spc="-6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dirty="0">
                <a:effectLst/>
                <a:ea typeface="Calibri" panose="020F0502020204030204" pitchFamily="34" charset="0"/>
              </a:rPr>
              <a:t>per</a:t>
            </a:r>
            <a:r>
              <a:rPr lang="it-IT" sz="1600" b="1" spc="-6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dirty="0">
                <a:effectLst/>
                <a:ea typeface="Calibri" panose="020F0502020204030204" pitchFamily="34" charset="0"/>
              </a:rPr>
              <a:t>cittadini</a:t>
            </a:r>
            <a:r>
              <a:rPr lang="it-IT" sz="1600" b="1" spc="-5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i="1" spc="-10" dirty="0">
                <a:effectLst/>
                <a:ea typeface="Calibri" panose="020F0502020204030204" pitchFamily="34" charset="0"/>
              </a:rPr>
              <a:t>extracomunitari:</a:t>
            </a:r>
            <a:endParaRPr lang="it-IT" sz="1600" b="1" dirty="0">
              <a:effectLst/>
              <a:ea typeface="Calibri" panose="020F0502020204030204" pitchFamily="34" charset="0"/>
            </a:endParaRPr>
          </a:p>
          <a:p>
            <a:pPr marL="628650" lvl="1" indent="-171450">
              <a:spcBef>
                <a:spcPts val="5"/>
              </a:spcBef>
              <a:buSzPts val="1100"/>
              <a:buFont typeface="Wingdings" panose="05000000000000000000" pitchFamily="2" charset="2"/>
              <a:buChar char="Ø"/>
              <a:tabLst>
                <a:tab pos="328930" algn="l"/>
                <a:tab pos="329565" algn="l"/>
              </a:tabLst>
            </a:pP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it-IT" sz="1600" spc="-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cittadini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extracomunitari</a:t>
            </a:r>
            <a:r>
              <a:rPr lang="it-IT" sz="1600" b="1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devono</a:t>
            </a:r>
            <a:r>
              <a:rPr lang="it-IT" sz="1600" spc="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disporre</a:t>
            </a:r>
            <a:r>
              <a:rPr lang="it-IT" sz="1600" spc="1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spc="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regolare</a:t>
            </a:r>
            <a:r>
              <a:rPr lang="it-IT" sz="1600" b="1" spc="5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permesso</a:t>
            </a:r>
            <a:r>
              <a:rPr lang="it-IT" sz="1600" b="1" spc="15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di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soggiorno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it-IT" sz="1600" spc="-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valido</a:t>
            </a:r>
            <a:r>
              <a:rPr lang="it-IT" sz="1600" spc="1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per</a:t>
            </a:r>
            <a:r>
              <a:rPr lang="it-IT" sz="1600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l’intera</a:t>
            </a:r>
            <a:r>
              <a:rPr lang="it-IT" sz="1600" spc="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durata</a:t>
            </a:r>
            <a:r>
              <a:rPr lang="it-IT" sz="1600" spc="5" dirty="0">
                <a:effectLst/>
                <a:ea typeface="Symbol" panose="05050102010706020507" pitchFamily="18" charset="2"/>
                <a:cs typeface="Calibri" panose="020F0502020204030204" pitchFamily="34" charset="0"/>
              </a:rPr>
              <a:t> </a:t>
            </a:r>
            <a:r>
              <a:rPr lang="it-IT" sz="1600" spc="-25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del percorso formativo</a:t>
            </a:r>
            <a:endParaRPr lang="it-IT" sz="160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7F609F-5EF8-DBCF-0949-A36E1644D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000" y="723262"/>
            <a:ext cx="1119022" cy="7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9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623D2E2-F06E-DBBC-A599-C87AF7A66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26918"/>
              </p:ext>
            </p:extLst>
          </p:nvPr>
        </p:nvGraphicFramePr>
        <p:xfrm>
          <a:off x="662730" y="1283514"/>
          <a:ext cx="10393961" cy="48488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412">
                  <a:extLst>
                    <a:ext uri="{9D8B030D-6E8A-4147-A177-3AD203B41FA5}">
                      <a16:colId xmlns:a16="http://schemas.microsoft.com/office/drawing/2014/main" val="4104747465"/>
                    </a:ext>
                  </a:extLst>
                </a:gridCol>
                <a:gridCol w="7522794">
                  <a:extLst>
                    <a:ext uri="{9D8B030D-6E8A-4147-A177-3AD203B41FA5}">
                      <a16:colId xmlns:a16="http://schemas.microsoft.com/office/drawing/2014/main" val="2016681429"/>
                    </a:ext>
                  </a:extLst>
                </a:gridCol>
                <a:gridCol w="2028920">
                  <a:extLst>
                    <a:ext uri="{9D8B030D-6E8A-4147-A177-3AD203B41FA5}">
                      <a16:colId xmlns:a16="http://schemas.microsoft.com/office/drawing/2014/main" val="4266309328"/>
                    </a:ext>
                  </a:extLst>
                </a:gridCol>
                <a:gridCol w="751011">
                  <a:extLst>
                    <a:ext uri="{9D8B030D-6E8A-4147-A177-3AD203B41FA5}">
                      <a16:colId xmlns:a16="http://schemas.microsoft.com/office/drawing/2014/main" val="1271024515"/>
                    </a:ext>
                  </a:extLst>
                </a:gridCol>
                <a:gridCol w="30412">
                  <a:extLst>
                    <a:ext uri="{9D8B030D-6E8A-4147-A177-3AD203B41FA5}">
                      <a16:colId xmlns:a16="http://schemas.microsoft.com/office/drawing/2014/main" val="2957748380"/>
                    </a:ext>
                  </a:extLst>
                </a:gridCol>
                <a:gridCol w="30412">
                  <a:extLst>
                    <a:ext uri="{9D8B030D-6E8A-4147-A177-3AD203B41FA5}">
                      <a16:colId xmlns:a16="http://schemas.microsoft.com/office/drawing/2014/main" val="2015039751"/>
                    </a:ext>
                  </a:extLst>
                </a:gridCol>
              </a:tblGrid>
              <a:tr h="4848837">
                <a:tc>
                  <a:txBody>
                    <a:bodyPr/>
                    <a:lstStyle/>
                    <a:p>
                      <a:pPr marL="34925" marR="123190" algn="just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28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10" dirty="0">
                        <a:effectLst/>
                      </a:endParaRPr>
                    </a:p>
                    <a:p>
                      <a:pPr marL="36195">
                        <a:lnSpc>
                          <a:spcPts val="128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10" dirty="0">
                        <a:effectLst/>
                      </a:endParaRPr>
                    </a:p>
                    <a:p>
                      <a:pPr marL="36195">
                        <a:lnSpc>
                          <a:spcPts val="1280"/>
                        </a:lnSpc>
                        <a:spcBef>
                          <a:spcPts val="250"/>
                        </a:spcBef>
                        <a:spcAft>
                          <a:spcPts val="1200"/>
                        </a:spcAft>
                      </a:pPr>
                      <a:r>
                        <a:rPr lang="it-IT" sz="1800" spc="-10" dirty="0">
                          <a:effectLst/>
                        </a:rPr>
                        <a:t>Conoscenze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7305" lvl="0" indent="-342900" algn="just"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Principi legislativi del diritto internazionale comunitario e nazionale sulla tutela dei diritti umani</a:t>
                      </a:r>
                    </a:p>
                    <a:p>
                      <a:pPr marL="342900" lvl="0" indent="-342900" algn="just">
                        <a:lnSpc>
                          <a:spcPts val="1335"/>
                        </a:lnSpc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spc="-10" dirty="0">
                          <a:effectLst/>
                        </a:rPr>
                        <a:t>Elementi</a:t>
                      </a:r>
                      <a:r>
                        <a:rPr lang="it-IT" sz="1800" spc="15" dirty="0">
                          <a:effectLst/>
                        </a:rPr>
                        <a:t> </a:t>
                      </a:r>
                      <a:r>
                        <a:rPr lang="it-IT" sz="1800" spc="-10" dirty="0">
                          <a:effectLst/>
                        </a:rPr>
                        <a:t>della</a:t>
                      </a:r>
                      <a:r>
                        <a:rPr lang="it-IT" sz="1800" spc="5" dirty="0">
                          <a:effectLst/>
                        </a:rPr>
                        <a:t> </a:t>
                      </a:r>
                      <a:r>
                        <a:rPr lang="it-IT" sz="1800" spc="-10" dirty="0">
                          <a:effectLst/>
                        </a:rPr>
                        <a:t>Costituzione</a:t>
                      </a:r>
                      <a:r>
                        <a:rPr lang="it-IT" sz="1800" spc="25" dirty="0">
                          <a:effectLst/>
                        </a:rPr>
                        <a:t> </a:t>
                      </a:r>
                      <a:r>
                        <a:rPr lang="it-IT" sz="1800" spc="-10" dirty="0">
                          <a:effectLst/>
                        </a:rPr>
                        <a:t>italiana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6670" lvl="0" indent="-342900" algn="just">
                        <a:lnSpc>
                          <a:spcPct val="100000"/>
                        </a:lnSpc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Elementi di diritto del lavoro e della sicurezza sociale</a:t>
                      </a:r>
                    </a:p>
                    <a:p>
                      <a:pPr marL="342900" marR="29845" lvl="0" indent="-342900" algn="just"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Principali fonti informative disponibili su web</a:t>
                      </a:r>
                    </a:p>
                    <a:p>
                      <a:pPr marL="342900" marR="27305" lvl="0" indent="-342900" algn="just"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</a:rPr>
                        <a:t>Funzionamento dei servizi pubblici e </a:t>
                      </a:r>
                      <a:r>
                        <a:rPr lang="it-IT" sz="1800" spc="-10" dirty="0">
                          <a:solidFill>
                            <a:schemeClr val="bg1"/>
                          </a:solidFill>
                          <a:effectLst/>
                        </a:rPr>
                        <a:t>correlati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27305" lvl="0" indent="-342900" algn="just"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Sistemi di rete delle risorse pubbliche e della società civile del territorio di </a:t>
                      </a:r>
                      <a:r>
                        <a:rPr lang="it-IT" sz="1800" spc="-10" dirty="0">
                          <a:effectLst/>
                        </a:rPr>
                        <a:t>intervento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7305" lvl="0" indent="-342900" algn="just">
                        <a:spcAft>
                          <a:spcPts val="1200"/>
                        </a:spcAft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Elementi di funzionamento della rete dei servizi della società di accoglienza e dei paesi di provenienza dell’utente </a:t>
                      </a:r>
                      <a:r>
                        <a:rPr lang="it-IT" sz="1800" spc="-10" dirty="0">
                          <a:effectLst/>
                        </a:rPr>
                        <a:t>immigrato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marR="2222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</a:endParaRPr>
                    </a:p>
                    <a:p>
                      <a:pPr marL="34925" marR="2222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</a:endParaRPr>
                    </a:p>
                    <a:p>
                      <a:pPr marL="34925" marR="2222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</a:endParaRPr>
                    </a:p>
                    <a:p>
                      <a:pPr marL="34925" marR="22225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800" i="1" dirty="0">
                          <a:effectLst/>
                        </a:rPr>
                        <a:t>“Orientare</a:t>
                      </a:r>
                      <a:r>
                        <a:rPr lang="it-IT" sz="1800" i="1" spc="-25" dirty="0">
                          <a:effectLst/>
                        </a:rPr>
                        <a:t> </a:t>
                      </a:r>
                      <a:r>
                        <a:rPr lang="it-IT" sz="1800" i="1" dirty="0">
                          <a:effectLst/>
                        </a:rPr>
                        <a:t>il</a:t>
                      </a:r>
                      <a:r>
                        <a:rPr lang="it-IT" sz="1800" i="1" spc="-30" dirty="0">
                          <a:effectLst/>
                        </a:rPr>
                        <a:t> </a:t>
                      </a:r>
                      <a:r>
                        <a:rPr lang="it-IT" sz="1800" i="1" dirty="0">
                          <a:effectLst/>
                        </a:rPr>
                        <a:t>migrante</a:t>
                      </a:r>
                      <a:r>
                        <a:rPr lang="it-IT" sz="1800" i="1" spc="-25" dirty="0">
                          <a:effectLst/>
                        </a:rPr>
                        <a:t> </a:t>
                      </a:r>
                      <a:r>
                        <a:rPr lang="it-IT" sz="1800" i="1" dirty="0">
                          <a:effectLst/>
                        </a:rPr>
                        <a:t>nel contesto locale”</a:t>
                      </a:r>
                      <a:endParaRPr lang="it-IT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940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25" dirty="0">
                        <a:effectLst/>
                      </a:endParaRPr>
                    </a:p>
                    <a:p>
                      <a:pPr marL="287655" marR="27940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25" dirty="0">
                        <a:effectLst/>
                      </a:endParaRPr>
                    </a:p>
                    <a:p>
                      <a:pPr marL="287655" marR="2794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400" spc="-25" dirty="0">
                          <a:effectLst/>
                        </a:rPr>
                        <a:t>40 ore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305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 marR="5270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83043308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08368C6A-6CC5-D9D0-F4A2-E6F2D1F10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4411" y="226791"/>
            <a:ext cx="1135310" cy="775608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CB55830E-3DC0-B390-68A7-079543D0DCB7}"/>
              </a:ext>
            </a:extLst>
          </p:cNvPr>
          <p:cNvSpPr txBox="1">
            <a:spLocks/>
          </p:cNvSpPr>
          <p:nvPr/>
        </p:nvSpPr>
        <p:spPr>
          <a:xfrm>
            <a:off x="464748" y="259886"/>
            <a:ext cx="9526539" cy="7425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it-IT" sz="2800" dirty="0"/>
              <a:t>Standard Formativo </a:t>
            </a:r>
          </a:p>
          <a:p>
            <a:pPr>
              <a:spcAft>
                <a:spcPts val="1200"/>
              </a:spcAft>
            </a:pPr>
            <a:r>
              <a:rPr lang="it-IT" sz="2800" dirty="0"/>
              <a:t>Unità di competenza </a:t>
            </a:r>
            <a:r>
              <a:rPr lang="it-IT" sz="2400" i="1" dirty="0"/>
              <a:t>«Orientare il migrante nel contesto locale»</a:t>
            </a:r>
          </a:p>
        </p:txBody>
      </p:sp>
    </p:spTree>
    <p:extLst>
      <p:ext uri="{BB962C8B-B14F-4D97-AF65-F5344CB8AC3E}">
        <p14:creationId xmlns:p14="http://schemas.microsoft.com/office/powerpoint/2010/main" val="386897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72EEC9A-99A8-F5CA-B6C4-1BCC778F8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513966"/>
              </p:ext>
            </p:extLst>
          </p:nvPr>
        </p:nvGraphicFramePr>
        <p:xfrm>
          <a:off x="671118" y="1587803"/>
          <a:ext cx="11031523" cy="4648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475">
                  <a:extLst>
                    <a:ext uri="{9D8B030D-6E8A-4147-A177-3AD203B41FA5}">
                      <a16:colId xmlns:a16="http://schemas.microsoft.com/office/drawing/2014/main" val="333325448"/>
                    </a:ext>
                  </a:extLst>
                </a:gridCol>
                <a:gridCol w="7808233">
                  <a:extLst>
                    <a:ext uri="{9D8B030D-6E8A-4147-A177-3AD203B41FA5}">
                      <a16:colId xmlns:a16="http://schemas.microsoft.com/office/drawing/2014/main" val="1584621762"/>
                    </a:ext>
                  </a:extLst>
                </a:gridCol>
                <a:gridCol w="2294716">
                  <a:extLst>
                    <a:ext uri="{9D8B030D-6E8A-4147-A177-3AD203B41FA5}">
                      <a16:colId xmlns:a16="http://schemas.microsoft.com/office/drawing/2014/main" val="3603331925"/>
                    </a:ext>
                  </a:extLst>
                </a:gridCol>
                <a:gridCol w="822149">
                  <a:extLst>
                    <a:ext uri="{9D8B030D-6E8A-4147-A177-3AD203B41FA5}">
                      <a16:colId xmlns:a16="http://schemas.microsoft.com/office/drawing/2014/main" val="1192128603"/>
                    </a:ext>
                  </a:extLst>
                </a:gridCol>
                <a:gridCol w="35475">
                  <a:extLst>
                    <a:ext uri="{9D8B030D-6E8A-4147-A177-3AD203B41FA5}">
                      <a16:colId xmlns:a16="http://schemas.microsoft.com/office/drawing/2014/main" val="1813476956"/>
                    </a:ext>
                  </a:extLst>
                </a:gridCol>
                <a:gridCol w="35475">
                  <a:extLst>
                    <a:ext uri="{9D8B030D-6E8A-4147-A177-3AD203B41FA5}">
                      <a16:colId xmlns:a16="http://schemas.microsoft.com/office/drawing/2014/main" val="2285289502"/>
                    </a:ext>
                  </a:extLst>
                </a:gridCol>
              </a:tblGrid>
              <a:tr h="4620050">
                <a:tc>
                  <a:txBody>
                    <a:bodyPr/>
                    <a:lstStyle/>
                    <a:p>
                      <a:pPr marL="34925" marR="123190" algn="just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28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10" dirty="0">
                        <a:effectLst/>
                      </a:endParaRPr>
                    </a:p>
                    <a:p>
                      <a:pPr marL="36195">
                        <a:lnSpc>
                          <a:spcPts val="128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800" spc="-10" dirty="0">
                          <a:effectLst/>
                        </a:rPr>
                        <a:t>Conoscenze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5400" lvl="0" indent="-342900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115" algn="l"/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Psicologia</a:t>
                      </a:r>
                      <a:r>
                        <a:rPr lang="it-IT" sz="1800" spc="1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del</a:t>
                      </a:r>
                      <a:r>
                        <a:rPr lang="it-IT" sz="1800" spc="1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sé</a:t>
                      </a:r>
                      <a:r>
                        <a:rPr lang="it-IT" sz="1800" spc="1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1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psicologia</a:t>
                      </a:r>
                      <a:r>
                        <a:rPr lang="it-IT" sz="1800" spc="1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relazio</a:t>
                      </a:r>
                      <a:r>
                        <a:rPr lang="it-IT" sz="1800" spc="-20" dirty="0">
                          <a:effectLst/>
                        </a:rPr>
                        <a:t>nale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8575" lvl="0" indent="-342900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115" algn="l"/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Tecniche</a:t>
                      </a:r>
                      <a:r>
                        <a:rPr lang="it-IT" sz="1800" spc="-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-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strumenti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base</a:t>
                      </a:r>
                      <a:r>
                        <a:rPr lang="it-IT" sz="1800" spc="-3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gestione delle relazioni culturali</a:t>
                      </a:r>
                    </a:p>
                    <a:p>
                      <a:pPr marL="342900" marR="26670" lvl="0" indent="-342900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115" algn="l"/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Tecniche di conduzione di gruppi e di animazione sociale</a:t>
                      </a:r>
                    </a:p>
                    <a:p>
                      <a:pPr marL="342900" marR="27305" lvl="0" indent="-342900">
                        <a:lnSpc>
                          <a:spcPct val="100000"/>
                        </a:lnSpc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115" algn="l"/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Metodologie</a:t>
                      </a:r>
                      <a:r>
                        <a:rPr lang="it-IT" sz="1800" spc="10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 tecniche di gestione</a:t>
                      </a:r>
                      <a:r>
                        <a:rPr lang="it-IT" sz="1800" spc="10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 di prevenzione dei conflitti</a:t>
                      </a:r>
                    </a:p>
                    <a:p>
                      <a:pPr marL="28765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marL="36195">
                        <a:lnSpc>
                          <a:spcPts val="1280"/>
                        </a:lnSpc>
                      </a:pPr>
                      <a:r>
                        <a:rPr lang="it-IT" sz="1800" spc="-10" dirty="0">
                          <a:effectLst/>
                        </a:rPr>
                        <a:t>Abilità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7940" lvl="0" indent="-342900" algn="just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Facilitare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lo</a:t>
                      </a:r>
                      <a:r>
                        <a:rPr lang="it-IT" sz="1800" spc="-5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scambio</a:t>
                      </a:r>
                      <a:r>
                        <a:rPr lang="it-IT" sz="1800" spc="-4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tra</a:t>
                      </a:r>
                      <a:r>
                        <a:rPr lang="it-IT" sz="1800" spc="-5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le</a:t>
                      </a:r>
                      <a:r>
                        <a:rPr lang="it-IT" sz="1800" spc="-5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diverse</a:t>
                      </a:r>
                      <a:r>
                        <a:rPr lang="it-IT" sz="1800" spc="-5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parti,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al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fine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prevenire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l’insorgere</a:t>
                      </a:r>
                      <a:r>
                        <a:rPr lang="it-IT" sz="1800" spc="-1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in- comprensioni e conflitti</a:t>
                      </a:r>
                    </a:p>
                    <a:p>
                      <a:pPr marL="342900" marR="28575" lvl="0" indent="-342900" algn="just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Interpretare i codici culturali dei soggetti coinvolti nella relazione comuni</a:t>
                      </a:r>
                      <a:r>
                        <a:rPr lang="it-IT" sz="1800" spc="-10" dirty="0">
                          <a:effectLst/>
                        </a:rPr>
                        <a:t>cativa</a:t>
                      </a:r>
                      <a:endParaRPr lang="it-IT" sz="1800" dirty="0">
                        <a:effectLst/>
                      </a:endParaRPr>
                    </a:p>
                    <a:p>
                      <a:pPr marL="342900" marR="27305" lvl="0" indent="-342900" algn="just">
                        <a:lnSpc>
                          <a:spcPct val="100000"/>
                        </a:lnSpc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Fornire</a:t>
                      </a:r>
                      <a:r>
                        <a:rPr lang="it-IT" sz="1800" spc="-3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elementi</a:t>
                      </a:r>
                      <a:r>
                        <a:rPr lang="it-IT" sz="1800" spc="-2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2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comprensione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delle modalità comunicative e di relazione delle diverse culture</a:t>
                      </a:r>
                    </a:p>
                    <a:p>
                      <a:pPr marL="342900" marR="27305" lvl="0" indent="-342900" algn="just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Individuare gli ostacoli che impediscono un’efficace relazione comunicativa</a:t>
                      </a:r>
                    </a:p>
                    <a:p>
                      <a:pPr marL="342900" marR="27940" lvl="0" indent="-342900" algn="just">
                        <a:buSzPts val="1050"/>
                        <a:buFont typeface="Symbol" panose="05050102010706020507" pitchFamily="18" charset="2"/>
                        <a:buChar char=""/>
                        <a:tabLst>
                          <a:tab pos="285750" algn="l"/>
                        </a:tabLst>
                      </a:pPr>
                      <a:r>
                        <a:rPr lang="it-IT" sz="1800" dirty="0">
                          <a:effectLst/>
                        </a:rPr>
                        <a:t>Promuovere e valorizzare occasioni di incontro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e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confronto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tra</a:t>
                      </a:r>
                      <a:r>
                        <a:rPr lang="it-IT" sz="1800" spc="-2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culture</a:t>
                      </a:r>
                      <a:r>
                        <a:rPr lang="it-IT" sz="1800" spc="-1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diver</a:t>
                      </a:r>
                      <a:r>
                        <a:rPr lang="it-IT" sz="1800" spc="-30" dirty="0">
                          <a:effectLst/>
                        </a:rPr>
                        <a:t>se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marR="2222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</a:endParaRPr>
                    </a:p>
                    <a:p>
                      <a:pPr marL="34925" marR="2222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“Realizzare interventi di mediazione sociale e interculturale e di prevenzione</a:t>
                      </a:r>
                      <a:r>
                        <a:rPr lang="it-IT" sz="1800" spc="-70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6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situazioni</a:t>
                      </a:r>
                      <a:r>
                        <a:rPr lang="it-IT" sz="1800" spc="-6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di</a:t>
                      </a:r>
                      <a:r>
                        <a:rPr lang="it-IT" sz="1800" spc="-65" dirty="0">
                          <a:effectLst/>
                        </a:rPr>
                        <a:t> </a:t>
                      </a:r>
                      <a:r>
                        <a:rPr lang="it-IT" sz="1800" dirty="0">
                          <a:effectLst/>
                        </a:rPr>
                        <a:t>con</a:t>
                      </a:r>
                      <a:r>
                        <a:rPr lang="it-IT" sz="1800" spc="-10" dirty="0">
                          <a:effectLst/>
                        </a:rPr>
                        <a:t>flitto”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94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400" spc="-25" dirty="0">
                        <a:effectLst/>
                      </a:endParaRPr>
                    </a:p>
                    <a:p>
                      <a:pPr marL="287655" marR="27940" algn="l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400" spc="-25" dirty="0">
                          <a:effectLst/>
                        </a:rPr>
                        <a:t>60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 marR="27940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-</a:t>
                      </a:r>
                      <a:r>
                        <a:rPr lang="it-IT" sz="1000" spc="-50">
                          <a:effectLst/>
                        </a:rPr>
                        <a:t>-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 marR="5270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0430268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id="{0C55466D-1E1D-DF55-EE5C-B275A4BD0E01}"/>
              </a:ext>
            </a:extLst>
          </p:cNvPr>
          <p:cNvSpPr txBox="1">
            <a:spLocks/>
          </p:cNvSpPr>
          <p:nvPr/>
        </p:nvSpPr>
        <p:spPr>
          <a:xfrm>
            <a:off x="498304" y="236858"/>
            <a:ext cx="9593652" cy="10948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it-IT" sz="2800" dirty="0"/>
              <a:t>Standard Formativo</a:t>
            </a:r>
          </a:p>
          <a:p>
            <a:pPr>
              <a:spcAft>
                <a:spcPts val="1200"/>
              </a:spcAft>
            </a:pPr>
            <a:r>
              <a:rPr lang="it-IT" sz="2800" dirty="0"/>
              <a:t>Unità di competenza </a:t>
            </a:r>
            <a:r>
              <a:rPr lang="it-IT" sz="2400" i="1" dirty="0"/>
              <a:t>«Realizzare interventi di mediazione sociale e interculturale e di prevenzione di situazioni di conflitto»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456A4E9-7624-F018-D46A-9DDA703BC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752" y="153293"/>
            <a:ext cx="1847248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5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curvo 16">
            <a:extLst>
              <a:ext uri="{FF2B5EF4-FFF2-40B4-BE49-F238E27FC236}">
                <a16:creationId xmlns:a16="http://schemas.microsoft.com/office/drawing/2014/main" id="{75058144-4B1A-96A0-3752-B6B1812992DD}"/>
              </a:ext>
            </a:extLst>
          </p:cNvPr>
          <p:cNvCxnSpPr/>
          <p:nvPr/>
        </p:nvCxnSpPr>
        <p:spPr>
          <a:xfrm flipV="1">
            <a:off x="3624044" y="1644242"/>
            <a:ext cx="4026716" cy="545285"/>
          </a:xfrm>
          <a:prstGeom prst="curvedConnector3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curvo 21">
            <a:extLst>
              <a:ext uri="{FF2B5EF4-FFF2-40B4-BE49-F238E27FC236}">
                <a16:creationId xmlns:a16="http://schemas.microsoft.com/office/drawing/2014/main" id="{2523CCAC-D950-0B16-FD84-5B0624D954E7}"/>
              </a:ext>
            </a:extLst>
          </p:cNvPr>
          <p:cNvCxnSpPr>
            <a:cxnSpLocks/>
          </p:cNvCxnSpPr>
          <p:nvPr/>
        </p:nvCxnSpPr>
        <p:spPr>
          <a:xfrm flipV="1">
            <a:off x="4102217" y="4127383"/>
            <a:ext cx="1140902" cy="884960"/>
          </a:xfrm>
          <a:prstGeom prst="curvedConnector3">
            <a:avLst>
              <a:gd name="adj1" fmla="val 50000"/>
            </a:avLst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curvo 18">
            <a:extLst>
              <a:ext uri="{FF2B5EF4-FFF2-40B4-BE49-F238E27FC236}">
                <a16:creationId xmlns:a16="http://schemas.microsoft.com/office/drawing/2014/main" id="{D4E1C27F-B1DB-2977-5F03-280A42884046}"/>
              </a:ext>
            </a:extLst>
          </p:cNvPr>
          <p:cNvCxnSpPr>
            <a:cxnSpLocks/>
          </p:cNvCxnSpPr>
          <p:nvPr/>
        </p:nvCxnSpPr>
        <p:spPr>
          <a:xfrm flipV="1">
            <a:off x="7340367" y="2499919"/>
            <a:ext cx="1166070" cy="929081"/>
          </a:xfrm>
          <a:prstGeom prst="curvedConnector3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curvo 26">
            <a:extLst>
              <a:ext uri="{FF2B5EF4-FFF2-40B4-BE49-F238E27FC236}">
                <a16:creationId xmlns:a16="http://schemas.microsoft.com/office/drawing/2014/main" id="{CFC7E132-E9B2-E96C-C86D-BE195044123D}"/>
              </a:ext>
            </a:extLst>
          </p:cNvPr>
          <p:cNvCxnSpPr>
            <a:cxnSpLocks/>
          </p:cNvCxnSpPr>
          <p:nvPr/>
        </p:nvCxnSpPr>
        <p:spPr>
          <a:xfrm flipV="1">
            <a:off x="3372374" y="4471332"/>
            <a:ext cx="4211274" cy="947956"/>
          </a:xfrm>
          <a:prstGeom prst="curvedConnector3">
            <a:avLst>
              <a:gd name="adj1" fmla="val 84661"/>
            </a:avLst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603A38F5-E996-FC54-2AC9-FC063F607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324" y="92560"/>
            <a:ext cx="10995659" cy="1077849"/>
          </a:xfrm>
        </p:spPr>
        <p:txBody>
          <a:bodyPr/>
          <a:lstStyle/>
          <a:p>
            <a:r>
              <a:rPr lang="it-IT" dirty="0"/>
              <a:t>GOL - Come si accede al percorso formativo</a:t>
            </a:r>
          </a:p>
        </p:txBody>
      </p:sp>
      <p:pic>
        <p:nvPicPr>
          <p:cNvPr id="12" name="Segnaposto contenuto 11">
            <a:extLst>
              <a:ext uri="{FF2B5EF4-FFF2-40B4-BE49-F238E27FC236}">
                <a16:creationId xmlns:a16="http://schemas.microsoft.com/office/drawing/2014/main" id="{876F733D-3099-C194-438B-EA5FBB88A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8900" y="993127"/>
            <a:ext cx="9216739" cy="4530595"/>
          </a:xfrm>
          <a:prstGeom prst="rect">
            <a:avLst/>
          </a:prstGeom>
        </p:spPr>
      </p:pic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C560CE9F-AFFD-9F60-0BA9-C1B6E118A9FA}"/>
              </a:ext>
            </a:extLst>
          </p:cNvPr>
          <p:cNvSpPr txBox="1"/>
          <p:nvPr/>
        </p:nvSpPr>
        <p:spPr>
          <a:xfrm>
            <a:off x="1979802" y="5645791"/>
            <a:ext cx="8330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Segnalare la volontà di partecipare al corso di formazione per mediatori interculturali gestito da Enaip Impresa Sociale</a:t>
            </a:r>
          </a:p>
        </p:txBody>
      </p:sp>
    </p:spTree>
    <p:extLst>
      <p:ext uri="{BB962C8B-B14F-4D97-AF65-F5344CB8AC3E}">
        <p14:creationId xmlns:p14="http://schemas.microsoft.com/office/powerpoint/2010/main" val="189999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158F24-4055-1000-757D-7B113E1263DA}"/>
              </a:ext>
            </a:extLst>
          </p:cNvPr>
          <p:cNvSpPr txBox="1">
            <a:spLocks/>
          </p:cNvSpPr>
          <p:nvPr/>
        </p:nvSpPr>
        <p:spPr>
          <a:xfrm>
            <a:off x="520152" y="116134"/>
            <a:ext cx="7642336" cy="1673254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1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Stato</a:t>
            </a:r>
            <a:r>
              <a:rPr lang="en-US" sz="41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dell’arte </a:t>
            </a:r>
            <a:r>
              <a:rPr lang="en-US" sz="41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Regione</a:t>
            </a:r>
            <a:r>
              <a:rPr lang="en-US" sz="41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Lazio </a:t>
            </a:r>
            <a:r>
              <a:rPr lang="en-US" sz="32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certificazione</a:t>
            </a:r>
            <a:r>
              <a:rPr lang="en-US" sz="32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32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crediti</a:t>
            </a:r>
            <a:endParaRPr lang="en-US" sz="3200" i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ome convalidare gli esami sostenuti">
            <a:extLst>
              <a:ext uri="{FF2B5EF4-FFF2-40B4-BE49-F238E27FC236}">
                <a16:creationId xmlns:a16="http://schemas.microsoft.com/office/drawing/2014/main" id="{5AD814E3-62A6-1496-C041-C735F4AEF1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" r="2" b="2"/>
          <a:stretch/>
        </p:blipFill>
        <p:spPr bwMode="auto">
          <a:xfrm>
            <a:off x="1008426" y="1339903"/>
            <a:ext cx="3228014" cy="187360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621485-8661-1483-3981-07FD78E20F51}"/>
              </a:ext>
            </a:extLst>
          </p:cNvPr>
          <p:cNvSpPr txBox="1"/>
          <p:nvPr/>
        </p:nvSpPr>
        <p:spPr>
          <a:xfrm>
            <a:off x="4309146" y="1287234"/>
            <a:ext cx="6954472" cy="2081432"/>
          </a:xfrm>
        </p:spPr>
        <p:txBody>
          <a:bodyPr vert="horz" lIns="91440" tIns="45720" rIns="91440" bIns="45720" rtlCol="0">
            <a:normAutofit/>
          </a:bodyPr>
          <a:lstStyle/>
          <a:p>
            <a:pPr marL="114300" marR="177165" lvl="0">
              <a:lnSpc>
                <a:spcPct val="110000"/>
              </a:lnSpc>
              <a:spcAft>
                <a:spcPts val="1800"/>
              </a:spcAft>
              <a:buSzPts val="1100"/>
              <a:tabLst>
                <a:tab pos="469265" algn="l"/>
                <a:tab pos="469900" algn="l"/>
              </a:tabLst>
            </a:pPr>
            <a:r>
              <a:rPr lang="en-US" sz="1500" b="1" dirty="0" err="1">
                <a:effectLst/>
              </a:rPr>
              <a:t>Attualmente</a:t>
            </a:r>
            <a:r>
              <a:rPr lang="en-US" sz="1500" b="1" dirty="0">
                <a:effectLst/>
              </a:rPr>
              <a:t> </a:t>
            </a:r>
            <a:r>
              <a:rPr lang="en-US" sz="1500" b="1" u="sng" dirty="0" err="1">
                <a:effectLst/>
              </a:rPr>
              <a:t>operativo</a:t>
            </a:r>
            <a:r>
              <a:rPr lang="en-US" sz="1500" b="1" dirty="0">
                <a:effectLst/>
              </a:rPr>
              <a:t> il </a:t>
            </a:r>
            <a:r>
              <a:rPr lang="en-US" sz="1500" b="1" dirty="0" err="1">
                <a:effectLst/>
              </a:rPr>
              <a:t>riconoscimento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dei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crediti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funzionali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alla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frequanza</a:t>
            </a:r>
            <a:r>
              <a:rPr lang="en-US" sz="1500" b="1" dirty="0">
                <a:effectLst/>
              </a:rPr>
              <a:t> di un </a:t>
            </a:r>
            <a:r>
              <a:rPr lang="en-US" sz="1500" b="1" dirty="0" err="1">
                <a:effectLst/>
              </a:rPr>
              <a:t>percorso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>
                <a:effectLst/>
              </a:rPr>
              <a:t>formativo</a:t>
            </a:r>
            <a:r>
              <a:rPr lang="en-US" sz="1500" b="1" dirty="0">
                <a:effectLst/>
              </a:rPr>
              <a:t>:</a:t>
            </a:r>
          </a:p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sz="1500" b="1" dirty="0" err="1">
                <a:solidFill>
                  <a:srgbClr val="FF0000"/>
                </a:solidFill>
              </a:rPr>
              <a:t>Crediti</a:t>
            </a:r>
            <a:r>
              <a:rPr lang="en-US" sz="1500" b="1" dirty="0">
                <a:solidFill>
                  <a:srgbClr val="FF0000"/>
                </a:solidFill>
              </a:rPr>
              <a:t> di accesso al </a:t>
            </a:r>
            <a:r>
              <a:rPr lang="en-US" sz="1500" b="1" dirty="0" err="1">
                <a:solidFill>
                  <a:srgbClr val="FF0000"/>
                </a:solidFill>
              </a:rPr>
              <a:t>percorso</a:t>
            </a:r>
            <a:endParaRPr lang="en-US" sz="1500" b="1" dirty="0">
              <a:solidFill>
                <a:srgbClr val="FF0000"/>
              </a:solidFill>
              <a:effectLst/>
            </a:endParaRPr>
          </a:p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sz="1500" b="1" dirty="0" err="1">
                <a:solidFill>
                  <a:srgbClr val="FF0000"/>
                </a:solidFill>
                <a:effectLst/>
              </a:rPr>
              <a:t>Crediti</a:t>
            </a:r>
            <a:r>
              <a:rPr lang="en-US" sz="1500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</a:rPr>
              <a:t>formativi</a:t>
            </a:r>
            <a:r>
              <a:rPr lang="en-US" sz="1500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sz="1500" b="1" dirty="0">
                <a:solidFill>
                  <a:srgbClr val="FF0000"/>
                </a:solidFill>
                <a:effectLst/>
              </a:rPr>
              <a:t>di</a:t>
            </a:r>
            <a:r>
              <a:rPr lang="en-US" sz="1500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sz="1500" b="1" dirty="0" err="1">
                <a:solidFill>
                  <a:srgbClr val="FF0000"/>
                </a:solidFill>
                <a:effectLst/>
              </a:rPr>
              <a:t>frequenza</a:t>
            </a:r>
            <a:endParaRPr lang="en-US" sz="1500" b="1" dirty="0">
              <a:solidFill>
                <a:srgbClr val="FF0000"/>
              </a:solidFill>
              <a:effectLst/>
            </a:endParaRPr>
          </a:p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sz="1500" b="1" dirty="0" err="1">
                <a:solidFill>
                  <a:srgbClr val="FF0000"/>
                </a:solidFill>
              </a:rPr>
              <a:t>Crediti</a:t>
            </a:r>
            <a:r>
              <a:rPr lang="en-US" sz="1500" b="1" dirty="0">
                <a:solidFill>
                  <a:srgbClr val="FF0000"/>
                </a:solidFill>
              </a:rPr>
              <a:t> formative con </a:t>
            </a:r>
            <a:r>
              <a:rPr lang="en-US" sz="1500" b="1" dirty="0" err="1">
                <a:solidFill>
                  <a:srgbClr val="FF0000"/>
                </a:solidFill>
              </a:rPr>
              <a:t>valore</a:t>
            </a:r>
            <a:r>
              <a:rPr lang="en-US" sz="1500" b="1" dirty="0">
                <a:solidFill>
                  <a:srgbClr val="FF0000"/>
                </a:solidFill>
              </a:rPr>
              <a:t> a priori</a:t>
            </a:r>
            <a:endParaRPr lang="en-US" sz="1500" b="1" dirty="0">
              <a:effectLst/>
            </a:endParaRPr>
          </a:p>
        </p:txBody>
      </p:sp>
      <p:sp>
        <p:nvSpPr>
          <p:cNvPr id="1038" name="Date Placeholder 3">
            <a:extLst>
              <a:ext uri="{FF2B5EF4-FFF2-40B4-BE49-F238E27FC236}">
                <a16:creationId xmlns:a16="http://schemas.microsoft.com/office/drawing/2014/main" id="{A60C28C0-EFDC-4047-81BA-16DBA9A9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8729" y="6449535"/>
            <a:ext cx="2983095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966F84F2-8A04-4430-BDD5-201029A017D9}" type="datetime1">
              <a:rPr lang="en-US" smtClean="0"/>
              <a:pPr>
                <a:spcAft>
                  <a:spcPts val="600"/>
                </a:spcAft>
              </a:pPr>
              <a:t>3/23/2023</a:t>
            </a:fld>
            <a:endParaRPr lang="en-US"/>
          </a:p>
        </p:txBody>
      </p:sp>
      <p:sp>
        <p:nvSpPr>
          <p:cNvPr id="1039" name="Slide Number Placeholder 5">
            <a:extLst>
              <a:ext uri="{FF2B5EF4-FFF2-40B4-BE49-F238E27FC236}">
                <a16:creationId xmlns:a16="http://schemas.microsoft.com/office/drawing/2014/main" id="{6D4D1CD5-79A4-491C-85F0-0EE21E88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D3DDF5-8831-53E6-454F-9ED1E7854D63}"/>
              </a:ext>
            </a:extLst>
          </p:cNvPr>
          <p:cNvSpPr txBox="1"/>
          <p:nvPr/>
        </p:nvSpPr>
        <p:spPr>
          <a:xfrm>
            <a:off x="928382" y="3754543"/>
            <a:ext cx="10335236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 algn="just">
              <a:lnSpc>
                <a:spcPct val="110000"/>
              </a:lnSpc>
              <a:spcAft>
                <a:spcPts val="1200"/>
              </a:spcAft>
              <a:buSzPts val="1100"/>
              <a:tabLst>
                <a:tab pos="469265" algn="l"/>
                <a:tab pos="469900" algn="l"/>
              </a:tabLst>
            </a:pPr>
            <a:r>
              <a:rPr lang="en-US" sz="1500" b="1" dirty="0" err="1">
                <a:effectLst/>
              </a:rPr>
              <a:t>Attualmente</a:t>
            </a:r>
            <a:r>
              <a:rPr lang="en-US" sz="1500" b="1" dirty="0">
                <a:effectLst/>
              </a:rPr>
              <a:t> </a:t>
            </a:r>
            <a:r>
              <a:rPr lang="en-US" sz="1500" b="1" dirty="0" err="1"/>
              <a:t>deliberato</a:t>
            </a:r>
            <a:r>
              <a:rPr lang="en-US" sz="1500" b="1" dirty="0"/>
              <a:t> ma </a:t>
            </a:r>
            <a:r>
              <a:rPr lang="en-US" sz="1500" b="1" u="sng" dirty="0"/>
              <a:t>non </a:t>
            </a:r>
            <a:r>
              <a:rPr lang="en-US" sz="1500" b="1" u="sng" dirty="0" err="1"/>
              <a:t>ancora</a:t>
            </a:r>
            <a:r>
              <a:rPr lang="en-US" sz="1500" b="1" u="sng" dirty="0"/>
              <a:t> </a:t>
            </a:r>
            <a:r>
              <a:rPr lang="en-US" sz="1500" b="1" u="sng" dirty="0" err="1"/>
              <a:t>operativo</a:t>
            </a:r>
            <a:r>
              <a:rPr lang="en-US" sz="1500" b="1" dirty="0"/>
              <a:t>:</a:t>
            </a:r>
          </a:p>
          <a:p>
            <a:pPr marL="400050" lvl="0" indent="-285750" algn="just">
              <a:lnSpc>
                <a:spcPct val="110000"/>
              </a:lnSpc>
              <a:spcAft>
                <a:spcPts val="12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sz="1500" b="1" dirty="0" err="1">
                <a:solidFill>
                  <a:srgbClr val="FF0000"/>
                </a:solidFill>
              </a:rPr>
              <a:t>Riconoscimento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dei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crediti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acquisiti</a:t>
            </a:r>
            <a:r>
              <a:rPr lang="en-US" sz="1500" b="1" dirty="0">
                <a:solidFill>
                  <a:srgbClr val="FF0000"/>
                </a:solidFill>
              </a:rPr>
              <a:t> in </a:t>
            </a:r>
            <a:r>
              <a:rPr lang="en-US" sz="1500" b="1" dirty="0" err="1">
                <a:solidFill>
                  <a:srgbClr val="FF0000"/>
                </a:solidFill>
              </a:rPr>
              <a:t>maniera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informale</a:t>
            </a:r>
            <a:r>
              <a:rPr lang="en-US" sz="1500" b="1" dirty="0">
                <a:solidFill>
                  <a:srgbClr val="FF0000"/>
                </a:solidFill>
              </a:rPr>
              <a:t> e non </a:t>
            </a:r>
            <a:r>
              <a:rPr lang="en-US" sz="1500" b="1" dirty="0" err="1">
                <a:solidFill>
                  <a:srgbClr val="FF0000"/>
                </a:solidFill>
              </a:rPr>
              <a:t>formale</a:t>
            </a:r>
            <a:r>
              <a:rPr lang="en-US" sz="1500" b="1" dirty="0">
                <a:solidFill>
                  <a:srgbClr val="FF0000"/>
                </a:solidFill>
              </a:rPr>
              <a:t> non </a:t>
            </a:r>
            <a:r>
              <a:rPr lang="en-US" sz="1500" b="1" dirty="0" err="1">
                <a:solidFill>
                  <a:srgbClr val="FF0000"/>
                </a:solidFill>
              </a:rPr>
              <a:t>legati</a:t>
            </a:r>
            <a:r>
              <a:rPr lang="en-US" sz="1500" b="1" dirty="0">
                <a:solidFill>
                  <a:srgbClr val="FF0000"/>
                </a:solidFill>
              </a:rPr>
              <a:t> a </a:t>
            </a:r>
            <a:r>
              <a:rPr lang="en-US" sz="1500" b="1" dirty="0" err="1">
                <a:solidFill>
                  <a:srgbClr val="FF0000"/>
                </a:solidFill>
              </a:rPr>
              <a:t>percorsi</a:t>
            </a:r>
            <a:r>
              <a:rPr lang="en-US" sz="1500" b="1" dirty="0">
                <a:solidFill>
                  <a:srgbClr val="FF0000"/>
                </a:solidFill>
              </a:rPr>
              <a:t> formative </a:t>
            </a:r>
          </a:p>
          <a:p>
            <a:pPr marL="114300" lvl="0" algn="just">
              <a:lnSpc>
                <a:spcPct val="110000"/>
              </a:lnSpc>
              <a:spcAft>
                <a:spcPts val="1200"/>
              </a:spcAft>
              <a:buSzPts val="1100"/>
              <a:tabLst>
                <a:tab pos="469265" algn="l"/>
                <a:tab pos="469900" algn="l"/>
              </a:tabLst>
            </a:pPr>
            <a:r>
              <a:rPr lang="en-US" sz="1500" b="1" dirty="0"/>
              <a:t>se non in </a:t>
            </a:r>
            <a:r>
              <a:rPr lang="en-US" sz="1500" b="1" dirty="0" err="1"/>
              <a:t>casi</a:t>
            </a:r>
            <a:r>
              <a:rPr lang="en-US" sz="1500" b="1" dirty="0"/>
              <a:t> </a:t>
            </a:r>
            <a:r>
              <a:rPr lang="en-US" sz="1500" b="1" dirty="0" err="1"/>
              <a:t>particolari</a:t>
            </a:r>
            <a:r>
              <a:rPr lang="en-US" sz="1500" b="1" dirty="0"/>
              <a:t> </a:t>
            </a:r>
            <a:r>
              <a:rPr lang="en-US" sz="1500" b="1" dirty="0" err="1"/>
              <a:t>legati</a:t>
            </a:r>
            <a:r>
              <a:rPr lang="en-US" sz="1500" b="1" dirty="0"/>
              <a:t> </a:t>
            </a:r>
            <a:r>
              <a:rPr lang="en-US" sz="1500" b="1" dirty="0" err="1"/>
              <a:t>alla</a:t>
            </a:r>
            <a:r>
              <a:rPr lang="en-US" sz="1500" b="1" dirty="0"/>
              <a:t> </a:t>
            </a:r>
            <a:r>
              <a:rPr lang="en-US" sz="1500" b="1" dirty="0" err="1"/>
              <a:t>attual</a:t>
            </a:r>
            <a:r>
              <a:rPr lang="en-US" sz="1500" b="1" dirty="0"/>
              <a:t> </a:t>
            </a:r>
            <a:r>
              <a:rPr lang="en-US" sz="1500" b="1" dirty="0" err="1"/>
              <a:t>sperimentazione</a:t>
            </a:r>
            <a:r>
              <a:rPr lang="en-US" sz="1500" b="1" dirty="0"/>
              <a:t> (</a:t>
            </a:r>
            <a:r>
              <a:rPr lang="en-US" sz="1500" b="1" dirty="0" err="1"/>
              <a:t>servizio</a:t>
            </a:r>
            <a:r>
              <a:rPr lang="en-US" sz="1500" b="1" dirty="0"/>
              <a:t> civile, </a:t>
            </a:r>
            <a:r>
              <a:rPr lang="en-US" sz="1500" b="1" dirty="0" err="1"/>
              <a:t>corsi</a:t>
            </a:r>
            <a:r>
              <a:rPr lang="en-US" sz="1500" b="1" dirty="0"/>
              <a:t> </a:t>
            </a:r>
            <a:r>
              <a:rPr lang="en-US" sz="1500" b="1" dirty="0" err="1"/>
              <a:t>interprofessionali</a:t>
            </a:r>
            <a:r>
              <a:rPr lang="en-US" sz="1500" b="1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732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158F24-4055-1000-757D-7B113E1263DA}"/>
              </a:ext>
            </a:extLst>
          </p:cNvPr>
          <p:cNvSpPr txBox="1">
            <a:spLocks/>
          </p:cNvSpPr>
          <p:nvPr/>
        </p:nvSpPr>
        <p:spPr>
          <a:xfrm>
            <a:off x="536682" y="178824"/>
            <a:ext cx="7642336" cy="953251"/>
          </a:xfr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1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Certificazione</a:t>
            </a:r>
            <a:r>
              <a:rPr lang="en-US" sz="41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41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crediti</a:t>
            </a:r>
            <a:r>
              <a:rPr lang="en-US" sz="41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dirty="0" err="1"/>
              <a:t>funzionali</a:t>
            </a:r>
            <a:r>
              <a:rPr lang="en-US" sz="3200" dirty="0"/>
              <a:t> al </a:t>
            </a:r>
            <a:r>
              <a:rPr lang="en-US" sz="3200" dirty="0" err="1"/>
              <a:t>percorso</a:t>
            </a:r>
            <a:r>
              <a:rPr lang="en-US" sz="3200" dirty="0"/>
              <a:t> </a:t>
            </a:r>
            <a:r>
              <a:rPr lang="en-US" sz="3200" dirty="0" err="1"/>
              <a:t>formativo</a:t>
            </a:r>
            <a:endParaRPr lang="en-US" sz="3200" i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ome convalidare gli esami sostenuti">
            <a:extLst>
              <a:ext uri="{FF2B5EF4-FFF2-40B4-BE49-F238E27FC236}">
                <a16:creationId xmlns:a16="http://schemas.microsoft.com/office/drawing/2014/main" id="{5AD814E3-62A6-1496-C041-C735F4AEF1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" r="2" b="2"/>
          <a:stretch/>
        </p:blipFill>
        <p:spPr bwMode="auto">
          <a:xfrm>
            <a:off x="1008426" y="1339903"/>
            <a:ext cx="3228014" cy="187360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1621485-8661-1483-3981-07FD78E20F51}"/>
              </a:ext>
            </a:extLst>
          </p:cNvPr>
          <p:cNvSpPr txBox="1"/>
          <p:nvPr/>
        </p:nvSpPr>
        <p:spPr>
          <a:xfrm>
            <a:off x="4580389" y="1201257"/>
            <a:ext cx="6517305" cy="2691775"/>
          </a:xfrm>
        </p:spPr>
        <p:txBody>
          <a:bodyPr vert="horz" lIns="91440" tIns="45720" rIns="91440" bIns="45720" rtlCol="0">
            <a:noAutofit/>
          </a:bodyPr>
          <a:lstStyle/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b="1" dirty="0" err="1">
                <a:solidFill>
                  <a:srgbClr val="FF0000"/>
                </a:solidFill>
                <a:effectLst/>
              </a:rPr>
              <a:t>Credito</a:t>
            </a:r>
            <a:r>
              <a:rPr lang="en-US" b="1" dirty="0">
                <a:solidFill>
                  <a:srgbClr val="FF0000"/>
                </a:solidFill>
                <a:effectLst/>
              </a:rPr>
              <a:t> di</a:t>
            </a:r>
            <a:r>
              <a:rPr lang="en-US" b="1" spc="-5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/>
              </a:rPr>
              <a:t>ammissione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riconoscibile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sulla</a:t>
            </a:r>
            <a:r>
              <a:rPr lang="en-US" spc="-5" dirty="0">
                <a:effectLst/>
              </a:rPr>
              <a:t> </a:t>
            </a:r>
            <a:r>
              <a:rPr lang="en-US" dirty="0">
                <a:effectLst/>
              </a:rPr>
              <a:t>base </a:t>
            </a:r>
            <a:r>
              <a:rPr lang="en-US" dirty="0" err="1">
                <a:effectLst/>
              </a:rPr>
              <a:t>della</a:t>
            </a:r>
            <a:r>
              <a:rPr lang="en-US" spc="-15" dirty="0">
                <a:effectLst/>
              </a:rPr>
              <a:t> </a:t>
            </a:r>
            <a:r>
              <a:rPr lang="en-US" dirty="0" err="1">
                <a:effectLst/>
              </a:rPr>
              <a:t>valutazione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degli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apprendimenti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formali</a:t>
            </a:r>
            <a:r>
              <a:rPr lang="en-US" dirty="0">
                <a:effectLst/>
              </a:rPr>
              <a:t>, non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formali</a:t>
            </a:r>
            <a:r>
              <a:rPr lang="en-US" dirty="0">
                <a:effectLst/>
              </a:rPr>
              <a:t> ed </a:t>
            </a:r>
            <a:r>
              <a:rPr lang="en-US" dirty="0" err="1">
                <a:effectLst/>
              </a:rPr>
              <a:t>informali</a:t>
            </a:r>
            <a:r>
              <a:rPr lang="en-US" dirty="0">
                <a:effectLst/>
              </a:rPr>
              <a:t>.</a:t>
            </a:r>
          </a:p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endParaRPr lang="en-US" dirty="0">
              <a:effectLst/>
            </a:endParaRPr>
          </a:p>
          <a:p>
            <a:pPr marL="342900" marR="177165" lvl="0" indent="-228600">
              <a:lnSpc>
                <a:spcPct val="110000"/>
              </a:lnSpc>
              <a:spcAft>
                <a:spcPts val="18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b="1" dirty="0" err="1">
                <a:solidFill>
                  <a:srgbClr val="FF0000"/>
                </a:solidFill>
                <a:effectLst/>
              </a:rPr>
              <a:t>Crediti</a:t>
            </a:r>
            <a:r>
              <a:rPr lang="en-US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/>
              </a:rPr>
              <a:t>formativi</a:t>
            </a:r>
            <a:r>
              <a:rPr lang="en-US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</a:rPr>
              <a:t>di</a:t>
            </a:r>
            <a:r>
              <a:rPr lang="en-US" b="1" spc="-30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/>
              </a:rPr>
              <a:t>frequenza</a:t>
            </a:r>
            <a:r>
              <a:rPr lang="en-US" b="1" dirty="0">
                <a:effectLst/>
              </a:rPr>
              <a:t>:</a:t>
            </a:r>
            <a:r>
              <a:rPr lang="en-US" spc="-20" dirty="0">
                <a:effectLst/>
              </a:rPr>
              <a:t> </a:t>
            </a:r>
            <a:r>
              <a:rPr lang="en-US" dirty="0">
                <a:effectLst/>
              </a:rPr>
              <a:t>la</a:t>
            </a:r>
            <a:r>
              <a:rPr lang="en-US" spc="-25" dirty="0">
                <a:effectLst/>
              </a:rPr>
              <a:t> </a:t>
            </a:r>
            <a:r>
              <a:rPr lang="en-US" dirty="0" err="1">
                <a:effectLst/>
              </a:rPr>
              <a:t>percentuale</a:t>
            </a:r>
            <a:r>
              <a:rPr lang="en-US" spc="-35" dirty="0">
                <a:effectLst/>
              </a:rPr>
              <a:t> </a:t>
            </a:r>
            <a:r>
              <a:rPr lang="en-US" dirty="0" err="1">
                <a:effectLst/>
              </a:rPr>
              <a:t>massima</a:t>
            </a:r>
            <a:r>
              <a:rPr lang="en-US" spc="-40" dirty="0">
                <a:effectLst/>
              </a:rPr>
              <a:t> </a:t>
            </a:r>
            <a:r>
              <a:rPr lang="en-US" dirty="0" err="1">
                <a:effectLst/>
              </a:rPr>
              <a:t>riconoscibile</a:t>
            </a:r>
            <a:r>
              <a:rPr lang="en-US" spc="-25" dirty="0">
                <a:effectLst/>
              </a:rPr>
              <a:t> </a:t>
            </a:r>
            <a:r>
              <a:rPr lang="en-US" dirty="0">
                <a:effectLst/>
              </a:rPr>
              <a:t>è</a:t>
            </a:r>
            <a:r>
              <a:rPr lang="en-US" spc="-35" dirty="0">
                <a:effectLst/>
              </a:rPr>
              <a:t> </a:t>
            </a:r>
            <a:r>
              <a:rPr lang="en-US" dirty="0">
                <a:effectLst/>
              </a:rPr>
              <a:t>il</a:t>
            </a:r>
            <a:r>
              <a:rPr lang="en-US" spc="-30" dirty="0">
                <a:effectLst/>
              </a:rPr>
              <a:t> </a:t>
            </a:r>
            <a:r>
              <a:rPr lang="en-US" b="1" dirty="0">
                <a:effectLst/>
              </a:rPr>
              <a:t>30%</a:t>
            </a:r>
            <a:r>
              <a:rPr lang="en-US" b="1" spc="-35" dirty="0">
                <a:effectLst/>
              </a:rPr>
              <a:t> </a:t>
            </a:r>
            <a:r>
              <a:rPr lang="en-US" b="1" dirty="0" err="1">
                <a:effectLst/>
              </a:rPr>
              <a:t>sulla</a:t>
            </a:r>
            <a:r>
              <a:rPr lang="en-US" b="1" spc="-40" dirty="0">
                <a:effectLst/>
              </a:rPr>
              <a:t> </a:t>
            </a:r>
            <a:r>
              <a:rPr lang="en-US" b="1" dirty="0" err="1">
                <a:effectLst/>
              </a:rPr>
              <a:t>durata</a:t>
            </a:r>
            <a:r>
              <a:rPr lang="en-US" b="1" spc="-25" dirty="0">
                <a:effectLst/>
              </a:rPr>
              <a:t> </a:t>
            </a:r>
            <a:r>
              <a:rPr lang="en-US" b="1" dirty="0">
                <a:effectLst/>
              </a:rPr>
              <a:t>di</a:t>
            </a:r>
            <a:r>
              <a:rPr lang="en-US" b="1" spc="-30" dirty="0">
                <a:effectLst/>
              </a:rPr>
              <a:t> </a:t>
            </a:r>
            <a:r>
              <a:rPr lang="en-US" b="1" dirty="0">
                <a:effectLst/>
              </a:rPr>
              <a:t>ore</a:t>
            </a:r>
            <a:r>
              <a:rPr lang="en-US" b="1" spc="-25" dirty="0">
                <a:effectLst/>
              </a:rPr>
              <a:t> </a:t>
            </a:r>
            <a:r>
              <a:rPr lang="en-US" b="1" dirty="0" err="1">
                <a:effectLst/>
              </a:rPr>
              <a:t>d’aula</a:t>
            </a:r>
            <a:r>
              <a:rPr lang="en-US" spc="-40" dirty="0">
                <a:effectLst/>
              </a:rPr>
              <a:t> </a:t>
            </a:r>
            <a:r>
              <a:rPr lang="en-US" dirty="0">
                <a:effectLst/>
              </a:rPr>
              <a:t>o</a:t>
            </a:r>
            <a:r>
              <a:rPr lang="en-US" spc="-20" dirty="0">
                <a:effectLst/>
              </a:rPr>
              <a:t> </a:t>
            </a:r>
            <a:r>
              <a:rPr lang="en-US" dirty="0" err="1">
                <a:effectLst/>
              </a:rPr>
              <a:t>laboratorio</a:t>
            </a:r>
            <a:r>
              <a:rPr lang="en-US" dirty="0">
                <a:effectLst/>
              </a:rPr>
              <a:t>; il </a:t>
            </a:r>
            <a:r>
              <a:rPr lang="en-US" b="1" dirty="0">
                <a:effectLst/>
              </a:rPr>
              <a:t>100% </a:t>
            </a:r>
            <a:r>
              <a:rPr lang="en-US" b="1" dirty="0" err="1">
                <a:effectLst/>
              </a:rPr>
              <a:t>sul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tirocinio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curriculare</a:t>
            </a:r>
            <a:r>
              <a:rPr lang="en-US" b="1" dirty="0">
                <a:effectLst/>
              </a:rPr>
              <a:t>.</a:t>
            </a:r>
          </a:p>
        </p:txBody>
      </p:sp>
      <p:sp>
        <p:nvSpPr>
          <p:cNvPr id="1038" name="Date Placeholder 3">
            <a:extLst>
              <a:ext uri="{FF2B5EF4-FFF2-40B4-BE49-F238E27FC236}">
                <a16:creationId xmlns:a16="http://schemas.microsoft.com/office/drawing/2014/main" id="{A60C28C0-EFDC-4047-81BA-16DBA9A913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8729" y="6449535"/>
            <a:ext cx="2983095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966F84F2-8A04-4430-BDD5-201029A017D9}" type="datetime1">
              <a:rPr lang="en-US" smtClean="0"/>
              <a:pPr>
                <a:spcAft>
                  <a:spcPts val="600"/>
                </a:spcAft>
              </a:pPr>
              <a:t>3/23/2023</a:t>
            </a:fld>
            <a:endParaRPr lang="en-US"/>
          </a:p>
        </p:txBody>
      </p:sp>
      <p:sp>
        <p:nvSpPr>
          <p:cNvPr id="1039" name="Slide Number Placeholder 5">
            <a:extLst>
              <a:ext uri="{FF2B5EF4-FFF2-40B4-BE49-F238E27FC236}">
                <a16:creationId xmlns:a16="http://schemas.microsoft.com/office/drawing/2014/main" id="{6D4D1CD5-79A4-491C-85F0-0EE21E88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/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D3DDF5-8831-53E6-454F-9ED1E7854D63}"/>
              </a:ext>
            </a:extLst>
          </p:cNvPr>
          <p:cNvSpPr txBox="1"/>
          <p:nvPr/>
        </p:nvSpPr>
        <p:spPr>
          <a:xfrm>
            <a:off x="841613" y="4402821"/>
            <a:ext cx="1033523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228600" algn="just">
              <a:lnSpc>
                <a:spcPct val="110000"/>
              </a:lnSpc>
              <a:spcAft>
                <a:spcPts val="1200"/>
              </a:spcAft>
              <a:buSzPts val="1100"/>
              <a:buFont typeface="Arial" panose="020B0604020202020204" pitchFamily="34" charset="0"/>
              <a:buChar char="•"/>
              <a:tabLst>
                <a:tab pos="469265" algn="l"/>
                <a:tab pos="469900" algn="l"/>
              </a:tabLst>
            </a:pPr>
            <a:r>
              <a:rPr lang="en-US" b="1" dirty="0" err="1">
                <a:solidFill>
                  <a:srgbClr val="FF0000"/>
                </a:solidFill>
                <a:effectLst/>
              </a:rPr>
              <a:t>Crediti</a:t>
            </a:r>
            <a:r>
              <a:rPr lang="en-US" b="1" spc="-70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/>
              </a:rPr>
              <a:t>formativi</a:t>
            </a:r>
            <a:r>
              <a:rPr lang="en-US" b="1" spc="-65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</a:rPr>
              <a:t>con</a:t>
            </a:r>
            <a:r>
              <a:rPr lang="en-US" b="1" spc="-70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/>
              </a:rPr>
              <a:t>valore</a:t>
            </a:r>
            <a:r>
              <a:rPr lang="en-US" b="1" spc="-65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</a:rPr>
              <a:t>a</a:t>
            </a:r>
            <a:r>
              <a:rPr lang="en-US" b="1" spc="-55" dirty="0">
                <a:solidFill>
                  <a:srgbClr val="FF0000"/>
                </a:solidFill>
                <a:effectLst/>
              </a:rPr>
              <a:t> </a:t>
            </a:r>
            <a:r>
              <a:rPr lang="en-US" b="1" spc="-10" dirty="0">
                <a:solidFill>
                  <a:srgbClr val="FF0000"/>
                </a:solidFill>
                <a:effectLst/>
              </a:rPr>
              <a:t>priori: </a:t>
            </a:r>
            <a:r>
              <a:rPr lang="en-US" dirty="0" err="1">
                <a:effectLst/>
              </a:rPr>
              <a:t>Dispensa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frequenza</a:t>
            </a:r>
            <a:r>
              <a:rPr lang="en-US" dirty="0">
                <a:effectLst/>
              </a:rPr>
              <a:t> e </a:t>
            </a:r>
            <a:r>
              <a:rPr lang="en-US" dirty="0" err="1">
                <a:effectLst/>
              </a:rPr>
              <a:t>prova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Unità</a:t>
            </a:r>
            <a:r>
              <a:rPr lang="en-US" dirty="0">
                <a:effectLst/>
              </a:rPr>
              <a:t> di </a:t>
            </a:r>
            <a:r>
              <a:rPr lang="en-US" dirty="0" err="1">
                <a:effectLst/>
              </a:rPr>
              <a:t>risultato</a:t>
            </a:r>
            <a:r>
              <a:rPr lang="en-US" spc="-5" dirty="0">
                <a:effectLst/>
              </a:rPr>
              <a:t> </a:t>
            </a:r>
            <a:r>
              <a:rPr lang="en-US" dirty="0">
                <a:effectLst/>
              </a:rPr>
              <a:t>di </a:t>
            </a:r>
            <a:r>
              <a:rPr lang="en-US" dirty="0" err="1">
                <a:effectLst/>
              </a:rPr>
              <a:t>apprendimento</a:t>
            </a:r>
            <a:r>
              <a:rPr lang="en-US" spc="-5" dirty="0">
                <a:effectLst/>
              </a:rPr>
              <a:t> </a:t>
            </a:r>
            <a:r>
              <a:rPr lang="en-US" i="1" dirty="0">
                <a:effectLst/>
              </a:rPr>
              <a:t>“</a:t>
            </a:r>
            <a:r>
              <a:rPr lang="en-US" i="1" dirty="0" err="1">
                <a:effectLst/>
              </a:rPr>
              <a:t>Sicurezza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sul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luogo</a:t>
            </a:r>
            <a:r>
              <a:rPr lang="en-US" dirty="0">
                <a:effectLst/>
              </a:rPr>
              <a:t> </a:t>
            </a:r>
            <a:r>
              <a:rPr lang="en-US" i="1" dirty="0">
                <a:effectLst/>
              </a:rPr>
              <a:t>di</a:t>
            </a:r>
            <a:r>
              <a:rPr lang="en-US" dirty="0">
                <a:effectLst/>
              </a:rPr>
              <a:t> </a:t>
            </a:r>
            <a:r>
              <a:rPr lang="en-US" i="1" dirty="0" err="1">
                <a:effectLst/>
              </a:rPr>
              <a:t>lavoro</a:t>
            </a:r>
            <a:r>
              <a:rPr lang="en-US" i="1" dirty="0">
                <a:effectLst/>
              </a:rPr>
              <a:t>”</a:t>
            </a:r>
            <a:r>
              <a:rPr lang="en-US" dirty="0">
                <a:effectLst/>
              </a:rPr>
              <a:t> in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caso</a:t>
            </a:r>
            <a:r>
              <a:rPr lang="en-US" spc="-10" dirty="0">
                <a:effectLst/>
              </a:rPr>
              <a:t> </a:t>
            </a:r>
            <a:r>
              <a:rPr lang="en-US" dirty="0">
                <a:effectLst/>
              </a:rPr>
              <a:t>di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possesso</a:t>
            </a:r>
            <a:r>
              <a:rPr lang="en-US" spc="-10" dirty="0">
                <a:effectLst/>
              </a:rPr>
              <a:t> </a:t>
            </a:r>
            <a:r>
              <a:rPr lang="en-US" dirty="0">
                <a:effectLst/>
              </a:rPr>
              <a:t>di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idonea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attestazione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conformità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settore</a:t>
            </a:r>
            <a:r>
              <a:rPr lang="en-US" spc="-10" dirty="0">
                <a:effectLst/>
              </a:rPr>
              <a:t> </a:t>
            </a:r>
            <a:r>
              <a:rPr lang="en-US" dirty="0">
                <a:effectLst/>
              </a:rPr>
              <a:t>di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riferimento</a:t>
            </a:r>
            <a:r>
              <a:rPr lang="en-US" spc="-10" dirty="0">
                <a:effectLst/>
              </a:rPr>
              <a:t> </a:t>
            </a:r>
            <a:r>
              <a:rPr lang="en-US" dirty="0">
                <a:effectLst/>
              </a:rPr>
              <a:t>e</a:t>
            </a:r>
            <a:r>
              <a:rPr lang="en-US" spc="-10" dirty="0">
                <a:effectLst/>
              </a:rPr>
              <a:t> </a:t>
            </a:r>
            <a:r>
              <a:rPr lang="en-US" dirty="0" err="1">
                <a:effectLst/>
              </a:rPr>
              <a:t>validità</a:t>
            </a:r>
            <a:r>
              <a:rPr lang="en-US" spc="-5" dirty="0">
                <a:effectLst/>
              </a:rPr>
              <a:t> </a:t>
            </a:r>
            <a:r>
              <a:rPr lang="en-US" dirty="0" err="1">
                <a:effectLst/>
              </a:rPr>
              <a:t>temporale</a:t>
            </a:r>
            <a:r>
              <a:rPr lang="en-US" dirty="0">
                <a:effectLst/>
              </a:rPr>
              <a:t>)</a:t>
            </a:r>
            <a:r>
              <a:rPr lang="en-US" spc="-10" dirty="0">
                <a:effectLst/>
              </a:rPr>
              <a:t> </a:t>
            </a:r>
            <a:r>
              <a:rPr lang="en-US" dirty="0" err="1">
                <a:effectLst/>
              </a:rPr>
              <a:t>relativa</a:t>
            </a:r>
            <a:r>
              <a:rPr lang="en-US" dirty="0">
                <a:effectLst/>
              </a:rPr>
              <a:t> </a:t>
            </a:r>
            <a:r>
              <a:rPr lang="en-US" spc="-10" dirty="0" err="1">
                <a:effectLst/>
              </a:rPr>
              <a:t>alla</a:t>
            </a:r>
            <a:r>
              <a:rPr lang="en-US" spc="-10" dirty="0">
                <a:effectLst/>
              </a:rPr>
              <a:t> </a:t>
            </a:r>
            <a:r>
              <a:rPr lang="en-US" spc="-10" dirty="0" err="1">
                <a:effectLst/>
              </a:rPr>
              <a:t>frequenza</a:t>
            </a:r>
            <a:r>
              <a:rPr lang="en-US" spc="-25" dirty="0">
                <a:effectLst/>
              </a:rPr>
              <a:t> </a:t>
            </a:r>
            <a:r>
              <a:rPr lang="en-US" spc="-10" dirty="0">
                <a:effectLst/>
              </a:rPr>
              <a:t>di</a:t>
            </a:r>
            <a:r>
              <a:rPr lang="en-US" spc="-15" dirty="0">
                <a:effectLst/>
              </a:rPr>
              <a:t> </a:t>
            </a:r>
            <a:r>
              <a:rPr lang="en-US" spc="-10" dirty="0" err="1">
                <a:effectLst/>
              </a:rPr>
              <a:t>corso</a:t>
            </a:r>
            <a:r>
              <a:rPr lang="en-US" spc="-15" dirty="0">
                <a:effectLst/>
              </a:rPr>
              <a:t> </a:t>
            </a:r>
            <a:r>
              <a:rPr lang="en-US" spc="-10" dirty="0" err="1">
                <a:effectLst/>
              </a:rPr>
              <a:t>conforme</a:t>
            </a:r>
            <a:r>
              <a:rPr lang="en-US" spc="-10" dirty="0">
                <a:effectLst/>
              </a:rPr>
              <a:t> </a:t>
            </a:r>
            <a:r>
              <a:rPr lang="en-US" spc="-10" dirty="0" err="1">
                <a:effectLst/>
              </a:rPr>
              <a:t>all’Accordo</a:t>
            </a:r>
            <a:r>
              <a:rPr lang="en-US" spc="-30" dirty="0">
                <a:effectLst/>
              </a:rPr>
              <a:t> </a:t>
            </a:r>
            <a:r>
              <a:rPr lang="en-US" spc="-10" dirty="0" err="1">
                <a:effectLst/>
              </a:rPr>
              <a:t>Stato</a:t>
            </a:r>
            <a:r>
              <a:rPr lang="en-US" spc="-15" dirty="0">
                <a:effectLst/>
              </a:rPr>
              <a:t> </a:t>
            </a:r>
            <a:r>
              <a:rPr lang="en-US" spc="-10" dirty="0">
                <a:effectLst/>
              </a:rPr>
              <a:t>- </a:t>
            </a:r>
            <a:r>
              <a:rPr lang="en-US" spc="-10" dirty="0" err="1">
                <a:effectLst/>
              </a:rPr>
              <a:t>Regioni</a:t>
            </a:r>
            <a:r>
              <a:rPr lang="en-US" spc="-15" dirty="0">
                <a:effectLst/>
              </a:rPr>
              <a:t> </a:t>
            </a:r>
            <a:r>
              <a:rPr lang="en-US" spc="-10" dirty="0">
                <a:effectLst/>
              </a:rPr>
              <a:t>21/12/2011</a:t>
            </a:r>
            <a:r>
              <a:rPr lang="en-US" spc="-20" dirty="0">
                <a:effectLst/>
              </a:rPr>
              <a:t> </a:t>
            </a:r>
            <a:r>
              <a:rPr lang="en-US" spc="-10" dirty="0">
                <a:effectLst/>
              </a:rPr>
              <a:t>– </a:t>
            </a:r>
            <a:r>
              <a:rPr lang="en-US" spc="-10" dirty="0" err="1">
                <a:effectLst/>
              </a:rPr>
              <a:t>Formazione</a:t>
            </a:r>
            <a:r>
              <a:rPr lang="en-US" spc="-20" dirty="0">
                <a:effectLst/>
              </a:rPr>
              <a:t> </a:t>
            </a:r>
            <a:r>
              <a:rPr lang="en-US" spc="-10" dirty="0" err="1">
                <a:effectLst/>
              </a:rPr>
              <a:t>dei</a:t>
            </a:r>
            <a:r>
              <a:rPr lang="en-US" spc="-15" dirty="0">
                <a:effectLst/>
              </a:rPr>
              <a:t> </a:t>
            </a:r>
            <a:r>
              <a:rPr lang="en-US" spc="-10" dirty="0" err="1">
                <a:effectLst/>
              </a:rPr>
              <a:t>lavoratori</a:t>
            </a:r>
            <a:r>
              <a:rPr lang="en-US" spc="-15" dirty="0">
                <a:effectLst/>
              </a:rPr>
              <a:t> </a:t>
            </a:r>
            <a:r>
              <a:rPr lang="en-US" spc="-10" dirty="0">
                <a:effectLst/>
              </a:rPr>
              <a:t>ai</a:t>
            </a:r>
            <a:r>
              <a:rPr lang="en-US" spc="-15" dirty="0">
                <a:effectLst/>
              </a:rPr>
              <a:t> </a:t>
            </a:r>
            <a:r>
              <a:rPr lang="en-US" spc="-10" dirty="0">
                <a:effectLst/>
              </a:rPr>
              <a:t>sensi </a:t>
            </a:r>
            <a:r>
              <a:rPr lang="en-US" dirty="0" err="1">
                <a:effectLst/>
              </a:rPr>
              <a:t>dell’art</a:t>
            </a:r>
            <a:r>
              <a:rPr lang="en-US" dirty="0">
                <a:effectLst/>
              </a:rPr>
              <a:t>. 37 comma 2 del </a:t>
            </a:r>
            <a:r>
              <a:rPr lang="en-US" dirty="0" err="1">
                <a:effectLst/>
              </a:rPr>
              <a:t>D.lgs</a:t>
            </a:r>
            <a:r>
              <a:rPr lang="en-US" dirty="0">
                <a:effectLst/>
              </a:rPr>
              <a:t>. 8 1/2008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568712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770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Amasis MT Pro Medium</vt:lpstr>
      <vt:lpstr>Arial</vt:lpstr>
      <vt:lpstr>Calibri</vt:lpstr>
      <vt:lpstr>Symbol</vt:lpstr>
      <vt:lpstr>Univers Light</vt:lpstr>
      <vt:lpstr>Wingdings</vt:lpstr>
      <vt:lpstr>TribuneVTI</vt:lpstr>
      <vt:lpstr>Mediatore interculturale</vt:lpstr>
      <vt:lpstr>Standard professionale DD Regione lazio del 11 luglio 2019 N. G09492 </vt:lpstr>
      <vt:lpstr>Requisiti di accesso al percorso formativo per «Mediatore interculturale»</vt:lpstr>
      <vt:lpstr>Presentazione standard di PowerPoint</vt:lpstr>
      <vt:lpstr>Presentazione standard di PowerPoint</vt:lpstr>
      <vt:lpstr>GOL - Come si accede al percorso formativo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Mediatore interculturale</dc:title>
  <dc:creator>Arcangela Soprano</dc:creator>
  <cp:lastModifiedBy>Arcangela Soprano</cp:lastModifiedBy>
  <cp:revision>22</cp:revision>
  <dcterms:created xsi:type="dcterms:W3CDTF">2023-03-17T16:01:52Z</dcterms:created>
  <dcterms:modified xsi:type="dcterms:W3CDTF">2023-03-23T16:58:07Z</dcterms:modified>
</cp:coreProperties>
</file>