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66" r:id="rId2"/>
    <p:sldId id="283" r:id="rId3"/>
    <p:sldId id="267" r:id="rId4"/>
    <p:sldId id="280" r:id="rId5"/>
    <p:sldId id="277" r:id="rId6"/>
    <p:sldId id="275" r:id="rId7"/>
    <p:sldId id="278" r:id="rId8"/>
    <p:sldId id="276" r:id="rId9"/>
    <p:sldId id="257" r:id="rId10"/>
    <p:sldId id="260" r:id="rId11"/>
    <p:sldId id="262" r:id="rId12"/>
    <p:sldId id="265" r:id="rId13"/>
    <p:sldId id="268" r:id="rId14"/>
    <p:sldId id="269" r:id="rId15"/>
    <p:sldId id="281" r:id="rId16"/>
    <p:sldId id="264" r:id="rId17"/>
    <p:sldId id="270" r:id="rId18"/>
    <p:sldId id="271" r:id="rId19"/>
    <p:sldId id="272" r:id="rId20"/>
    <p:sldId id="273" r:id="rId21"/>
    <p:sldId id="282"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348371-9758-44B1-B32F-1672367C532B}" type="datetimeFigureOut">
              <a:rPr lang="it-IT" smtClean="0"/>
              <a:t>05/03/2024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44D31E-88ED-47A2-9EB0-4DCAE80AAC60}" type="slidenum">
              <a:rPr lang="it-IT" smtClean="0"/>
              <a:t>‹N›</a:t>
            </a:fld>
            <a:endParaRPr lang="it-IT"/>
          </a:p>
        </p:txBody>
      </p:sp>
    </p:spTree>
    <p:extLst>
      <p:ext uri="{BB962C8B-B14F-4D97-AF65-F5344CB8AC3E}">
        <p14:creationId xmlns:p14="http://schemas.microsoft.com/office/powerpoint/2010/main" val="1750592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F029686-8085-4F9F-A7DE-156F21F4F312}" type="slidenum">
              <a:rPr lang="it-IT" smtClean="0"/>
              <a:t>3</a:t>
            </a:fld>
            <a:endParaRPr lang="it-IT"/>
          </a:p>
        </p:txBody>
      </p:sp>
    </p:spTree>
    <p:extLst>
      <p:ext uri="{BB962C8B-B14F-4D97-AF65-F5344CB8AC3E}">
        <p14:creationId xmlns:p14="http://schemas.microsoft.com/office/powerpoint/2010/main" val="1519030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CB31DB2-7852-4CBB-BAB7-0D8A572AE974}" type="datetimeFigureOut">
              <a:rPr lang="it-IT" smtClean="0"/>
              <a:t>05/03/2024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610299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B31DB2-7852-4CBB-BAB7-0D8A572AE974}" type="datetimeFigureOut">
              <a:rPr lang="it-IT" smtClean="0"/>
              <a:t>05/03/2024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2416736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B31DB2-7852-4CBB-BAB7-0D8A572AE974}" type="datetimeFigureOut">
              <a:rPr lang="it-IT" smtClean="0"/>
              <a:t>05/03/2024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144215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CB31DB2-7852-4CBB-BAB7-0D8A572AE974}" type="datetimeFigureOut">
              <a:rPr lang="it-IT" smtClean="0"/>
              <a:t>05/03/2024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28871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CB31DB2-7852-4CBB-BAB7-0D8A572AE974}" type="datetimeFigureOut">
              <a:rPr lang="it-IT" smtClean="0"/>
              <a:t>05/03/2024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253473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CB31DB2-7852-4CBB-BAB7-0D8A572AE974}" type="datetimeFigureOut">
              <a:rPr lang="it-IT" smtClean="0"/>
              <a:t>05/03/2024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210109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CB31DB2-7852-4CBB-BAB7-0D8A572AE974}" type="datetimeFigureOut">
              <a:rPr lang="it-IT" smtClean="0"/>
              <a:t>05/03/2024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29431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CB31DB2-7852-4CBB-BAB7-0D8A572AE974}" type="datetimeFigureOut">
              <a:rPr lang="it-IT" smtClean="0"/>
              <a:t>05/03/2024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074050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B31DB2-7852-4CBB-BAB7-0D8A572AE974}" type="datetimeFigureOut">
              <a:rPr lang="it-IT" smtClean="0"/>
              <a:t>05/03/2024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41898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B31DB2-7852-4CBB-BAB7-0D8A572AE974}" type="datetimeFigureOut">
              <a:rPr lang="it-IT" smtClean="0"/>
              <a:t>05/03/2024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1973641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CB31DB2-7852-4CBB-BAB7-0D8A572AE974}" type="datetimeFigureOut">
              <a:rPr lang="it-IT" smtClean="0"/>
              <a:t>05/03/2024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98474E3-8DA4-4521-B035-03B9512BCA82}" type="slidenum">
              <a:rPr lang="it-IT" smtClean="0"/>
              <a:t>‹N›</a:t>
            </a:fld>
            <a:endParaRPr lang="it-IT"/>
          </a:p>
        </p:txBody>
      </p:sp>
    </p:spTree>
    <p:extLst>
      <p:ext uri="{BB962C8B-B14F-4D97-AF65-F5344CB8AC3E}">
        <p14:creationId xmlns:p14="http://schemas.microsoft.com/office/powerpoint/2010/main" val="3010322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B31DB2-7852-4CBB-BAB7-0D8A572AE974}" type="datetimeFigureOut">
              <a:rPr lang="it-IT" smtClean="0"/>
              <a:t>05/03/2024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474E3-8DA4-4521-B035-03B9512BCA82}" type="slidenum">
              <a:rPr lang="it-IT" smtClean="0"/>
              <a:t>‹N›</a:t>
            </a:fld>
            <a:endParaRPr lang="it-IT"/>
          </a:p>
        </p:txBody>
      </p:sp>
    </p:spTree>
    <p:extLst>
      <p:ext uri="{BB962C8B-B14F-4D97-AF65-F5344CB8AC3E}">
        <p14:creationId xmlns:p14="http://schemas.microsoft.com/office/powerpoint/2010/main" val="141493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solidFill>
                  <a:srgbClr val="FF0000"/>
                </a:solidFill>
              </a:rPr>
              <a:t>DISCOL : Chi siamo e che cosa facciamo</a:t>
            </a:r>
            <a:endParaRPr lang="it-IT" sz="3600" dirty="0">
              <a:solidFill>
                <a:srgbClr val="FF0000"/>
              </a:solidFill>
            </a:endParaRPr>
          </a:p>
        </p:txBody>
      </p:sp>
      <p:sp>
        <p:nvSpPr>
          <p:cNvPr id="5" name="Segnaposto contenuto 4"/>
          <p:cNvSpPr>
            <a:spLocks noGrp="1"/>
          </p:cNvSpPr>
          <p:nvPr>
            <p:ph idx="1"/>
          </p:nvPr>
        </p:nvSpPr>
        <p:spPr>
          <a:xfrm>
            <a:off x="457200" y="1268760"/>
            <a:ext cx="8229600" cy="5112568"/>
          </a:xfrm>
        </p:spPr>
        <p:txBody>
          <a:bodyPr>
            <a:normAutofit fontScale="92500" lnSpcReduction="20000"/>
          </a:bodyPr>
          <a:lstStyle/>
          <a:p>
            <a:pPr>
              <a:buFont typeface="Wingdings" pitchFamily="2" charset="2"/>
              <a:buChar char="§"/>
            </a:pPr>
            <a:r>
              <a:rPr lang="it-IT" dirty="0" smtClean="0"/>
              <a:t>Un piccolo gruppo di volontari che fa capo a RETE SCUOLEMIGRANTI </a:t>
            </a:r>
          </a:p>
          <a:p>
            <a:pPr>
              <a:buFont typeface="Wingdings" pitchFamily="2" charset="2"/>
              <a:buChar char="§"/>
            </a:pPr>
            <a:r>
              <a:rPr lang="it-IT" dirty="0" smtClean="0"/>
              <a:t>Raccogliamo le segnalazioni di minori stranieri che vengono rifiutati dalle scuole</a:t>
            </a:r>
          </a:p>
          <a:p>
            <a:pPr>
              <a:buFont typeface="Wingdings" pitchFamily="2" charset="2"/>
              <a:buChar char="§"/>
            </a:pPr>
            <a:r>
              <a:rPr lang="it-IT" dirty="0" smtClean="0"/>
              <a:t>Aiutiamo le famiglie a trovare una scuola e a iscrivere i figli</a:t>
            </a:r>
          </a:p>
          <a:p>
            <a:pPr>
              <a:buFont typeface="Wingdings" pitchFamily="2" charset="2"/>
              <a:buChar char="§"/>
            </a:pPr>
            <a:r>
              <a:rPr lang="it-IT" dirty="0" smtClean="0"/>
              <a:t>Indichiamo le Associazioni, le scuole di Italiano e i doposcuola</a:t>
            </a:r>
          </a:p>
          <a:p>
            <a:pPr>
              <a:buFont typeface="Wingdings" pitchFamily="2" charset="2"/>
              <a:buChar char="§"/>
            </a:pPr>
            <a:r>
              <a:rPr lang="it-IT" dirty="0" smtClean="0"/>
              <a:t>Raccogliamo i dati per un «Osservatorio» che possa dare indicazioni per le politiche attive</a:t>
            </a:r>
          </a:p>
          <a:p>
            <a:pPr>
              <a:buFont typeface="Wingdings" pitchFamily="2" charset="2"/>
              <a:buChar char="§"/>
            </a:pPr>
            <a:r>
              <a:rPr lang="it-IT" dirty="0" smtClean="0"/>
              <a:t>Produciamo un Rapporto sui dati raccolti e le criticità riscontrate</a:t>
            </a:r>
          </a:p>
          <a:p>
            <a:pPr>
              <a:buFont typeface="Wingdings" pitchFamily="2" charset="2"/>
              <a:buChar char="§"/>
            </a:pPr>
            <a:endParaRPr lang="it-IT" dirty="0"/>
          </a:p>
        </p:txBody>
      </p:sp>
    </p:spTree>
    <p:extLst>
      <p:ext uri="{BB962C8B-B14F-4D97-AF65-F5344CB8AC3E}">
        <p14:creationId xmlns:p14="http://schemas.microsoft.com/office/powerpoint/2010/main" val="2051355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16632"/>
            <a:ext cx="8928992" cy="6624736"/>
          </a:xfrm>
        </p:spPr>
        <p:txBody>
          <a:bodyPr>
            <a:noAutofit/>
          </a:bodyPr>
          <a:lstStyle/>
          <a:p>
            <a:pPr marL="0" indent="0">
              <a:buNone/>
            </a:pPr>
            <a:r>
              <a:rPr lang="it-IT" sz="2000" dirty="0"/>
              <a:t>2. L’iscrizione con riserva non pregiudica il conseguimento dei titoli conclusivi dei corsi di studio delle scuole di </a:t>
            </a:r>
            <a:r>
              <a:rPr lang="it-IT" sz="2000" dirty="0" smtClean="0"/>
              <a:t>ogni ordine </a:t>
            </a:r>
            <a:r>
              <a:rPr lang="it-IT" sz="2000" dirty="0"/>
              <a:t>e grado. In mancanza di accertamenti negativi sull'identità dichiarata dell'alunno, il titolo viene </a:t>
            </a:r>
            <a:r>
              <a:rPr lang="it-IT" sz="2000" dirty="0" smtClean="0"/>
              <a:t>rilasciato all'interessato </a:t>
            </a:r>
            <a:r>
              <a:rPr lang="it-IT" sz="2000" dirty="0"/>
              <a:t>con i dati identificativi acquisiti al momento dell'iscrizione. </a:t>
            </a:r>
            <a:r>
              <a:rPr lang="it-IT" sz="2000" dirty="0">
                <a:solidFill>
                  <a:srgbClr val="FF0000"/>
                </a:solidFill>
              </a:rPr>
              <a:t>I minori stranieri soggetti </a:t>
            </a:r>
            <a:r>
              <a:rPr lang="it-IT" sz="2000" dirty="0" smtClean="0">
                <a:solidFill>
                  <a:srgbClr val="FF0000"/>
                </a:solidFill>
              </a:rPr>
              <a:t>all'obbligo scolastico </a:t>
            </a:r>
            <a:r>
              <a:rPr lang="it-IT" sz="2000" dirty="0">
                <a:solidFill>
                  <a:srgbClr val="FF0000"/>
                </a:solidFill>
              </a:rPr>
              <a:t>vengono iscritti alla classe corrispondente all'età anagrafica</a:t>
            </a:r>
            <a:r>
              <a:rPr lang="it-IT" sz="2000" dirty="0"/>
              <a:t>, </a:t>
            </a:r>
            <a:r>
              <a:rPr lang="it-IT" sz="2000" dirty="0">
                <a:solidFill>
                  <a:srgbClr val="FF0000"/>
                </a:solidFill>
              </a:rPr>
              <a:t>salvo che </a:t>
            </a:r>
            <a:r>
              <a:rPr lang="it-IT" sz="2000" b="1" dirty="0">
                <a:solidFill>
                  <a:srgbClr val="FF0000"/>
                </a:solidFill>
              </a:rPr>
              <a:t>il collegio dei docenti </a:t>
            </a:r>
            <a:r>
              <a:rPr lang="it-IT" sz="2000" dirty="0" smtClean="0">
                <a:solidFill>
                  <a:srgbClr val="FF0000"/>
                </a:solidFill>
              </a:rPr>
              <a:t>deliberi l’iscrizione </a:t>
            </a:r>
            <a:r>
              <a:rPr lang="it-IT" sz="2000" dirty="0">
                <a:solidFill>
                  <a:srgbClr val="FF0000"/>
                </a:solidFill>
              </a:rPr>
              <a:t>ad una classe diversa, </a:t>
            </a:r>
            <a:r>
              <a:rPr lang="it-IT" sz="2000" dirty="0"/>
              <a:t>tenendo conto:</a:t>
            </a:r>
          </a:p>
          <a:p>
            <a:pPr marL="0" indent="0">
              <a:buNone/>
            </a:pPr>
            <a:r>
              <a:rPr lang="it-IT" sz="2000" dirty="0"/>
              <a:t>a) dell'ordinamento degli studi del Paese di provenienza dell'alunno, che può determinare </a:t>
            </a:r>
            <a:r>
              <a:rPr lang="it-IT" sz="2000" dirty="0">
                <a:solidFill>
                  <a:srgbClr val="FF0000"/>
                </a:solidFill>
              </a:rPr>
              <a:t>l'iscrizione ad una </a:t>
            </a:r>
            <a:r>
              <a:rPr lang="it-IT" sz="2000" dirty="0" smtClean="0">
                <a:solidFill>
                  <a:srgbClr val="FF0000"/>
                </a:solidFill>
              </a:rPr>
              <a:t>classe immediatamente </a:t>
            </a:r>
            <a:r>
              <a:rPr lang="it-IT" sz="2000" dirty="0">
                <a:solidFill>
                  <a:srgbClr val="FF0000"/>
                </a:solidFill>
              </a:rPr>
              <a:t>inferiore o superiore </a:t>
            </a:r>
            <a:r>
              <a:rPr lang="it-IT" sz="2000" dirty="0"/>
              <a:t>rispetto a quella corrispondente all'età anagrafica;</a:t>
            </a:r>
          </a:p>
          <a:p>
            <a:pPr marL="0" indent="0">
              <a:buNone/>
            </a:pPr>
            <a:r>
              <a:rPr lang="it-IT" sz="2000" dirty="0"/>
              <a:t>b) dell'accertamento di competenze, abilità e livelli di preparazione dell’alunno;</a:t>
            </a:r>
          </a:p>
          <a:p>
            <a:pPr marL="0" indent="0">
              <a:buNone/>
            </a:pPr>
            <a:r>
              <a:rPr lang="it-IT" sz="2000" dirty="0"/>
              <a:t>c) del corso di studi eventualmente seguito dall’alunno nel Paese di provenienza;</a:t>
            </a:r>
          </a:p>
          <a:p>
            <a:pPr marL="0" indent="0">
              <a:buNone/>
            </a:pPr>
            <a:r>
              <a:rPr lang="it-IT" sz="2000" dirty="0"/>
              <a:t>d) del titolo di studio eventualmente posseduto dall’alunno.</a:t>
            </a:r>
          </a:p>
          <a:p>
            <a:pPr marL="0" indent="0">
              <a:buNone/>
            </a:pPr>
            <a:r>
              <a:rPr lang="it-IT" sz="2000" dirty="0"/>
              <a:t>3. Il collegio dei docenti formula proposte per la ripartizione degli alunni stranieri nelle classi; la ripartizione </a:t>
            </a:r>
            <a:r>
              <a:rPr lang="it-IT" sz="2000" dirty="0" smtClean="0"/>
              <a:t>è effettuata </a:t>
            </a:r>
            <a:r>
              <a:rPr lang="it-IT" sz="2000" dirty="0">
                <a:solidFill>
                  <a:srgbClr val="FF0000"/>
                </a:solidFill>
              </a:rPr>
              <a:t>evitando comunque la costituzione di classi in cui risulti predominante la presenza di alunni stranieri</a:t>
            </a:r>
            <a:r>
              <a:rPr lang="it-IT" sz="2000" dirty="0" smtClean="0">
                <a:solidFill>
                  <a:srgbClr val="FF0000"/>
                </a:solidFill>
              </a:rPr>
              <a:t>. </a:t>
            </a:r>
          </a:p>
          <a:p>
            <a:pPr marL="0" indent="0">
              <a:buNone/>
            </a:pPr>
            <a:endParaRPr lang="it-IT" sz="2000" dirty="0" smtClean="0">
              <a:solidFill>
                <a:srgbClr val="FF0000"/>
              </a:solidFill>
            </a:endParaRPr>
          </a:p>
          <a:p>
            <a:r>
              <a:rPr lang="it-IT" sz="2000" b="1" dirty="0" smtClean="0"/>
              <a:t>circolare ministeriale Gennaio 2010 Moratti : il limite di alunni stranieri per classe è del 30%  </a:t>
            </a:r>
          </a:p>
        </p:txBody>
      </p:sp>
    </p:spTree>
    <p:extLst>
      <p:ext uri="{BB962C8B-B14F-4D97-AF65-F5344CB8AC3E}">
        <p14:creationId xmlns:p14="http://schemas.microsoft.com/office/powerpoint/2010/main" val="1140200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sz="4900" dirty="0" smtClean="0"/>
              <a:t>Scuola e vaccini</a:t>
            </a:r>
            <a:r>
              <a:rPr lang="it-IT" dirty="0" smtClean="0"/>
              <a:t/>
            </a:r>
            <a:br>
              <a:rPr lang="it-IT" dirty="0" smtClean="0"/>
            </a:br>
            <a:endParaRPr lang="it-IT" sz="3600" i="1" dirty="0"/>
          </a:p>
        </p:txBody>
      </p:sp>
      <p:sp>
        <p:nvSpPr>
          <p:cNvPr id="3" name="Segnaposto contenuto 2"/>
          <p:cNvSpPr>
            <a:spLocks noGrp="1"/>
          </p:cNvSpPr>
          <p:nvPr>
            <p:ph idx="1"/>
          </p:nvPr>
        </p:nvSpPr>
        <p:spPr>
          <a:xfrm>
            <a:off x="457200" y="872836"/>
            <a:ext cx="8229600" cy="5253327"/>
          </a:xfrm>
        </p:spPr>
        <p:txBody>
          <a:bodyPr>
            <a:normAutofit fontScale="85000" lnSpcReduction="20000"/>
          </a:bodyPr>
          <a:lstStyle/>
          <a:p>
            <a:pPr marL="0" indent="0" algn="just">
              <a:buNone/>
            </a:pPr>
            <a:r>
              <a:rPr lang="it-IT" dirty="0" smtClean="0"/>
              <a:t>In </a:t>
            </a:r>
            <a:r>
              <a:rPr lang="it-IT" dirty="0"/>
              <a:t>generale, il rispetto degli obblighi vaccinali diventa un </a:t>
            </a:r>
            <a:r>
              <a:rPr lang="it-IT" dirty="0">
                <a:solidFill>
                  <a:srgbClr val="FF0000"/>
                </a:solidFill>
              </a:rPr>
              <a:t>requisito </a:t>
            </a:r>
            <a:r>
              <a:rPr lang="it-IT" b="1" dirty="0">
                <a:solidFill>
                  <a:srgbClr val="FF0000"/>
                </a:solidFill>
              </a:rPr>
              <a:t>per l’ammissione all’asilo nido e alle scuole dell’infanzia</a:t>
            </a:r>
            <a:r>
              <a:rPr lang="it-IT" dirty="0">
                <a:solidFill>
                  <a:srgbClr val="FF0000"/>
                </a:solidFill>
              </a:rPr>
              <a:t> (per i bambini da 0 a 6 anni</a:t>
            </a:r>
            <a:r>
              <a:rPr lang="it-IT" dirty="0"/>
              <a:t>), mentre dalla scuola primaria (scuola elementare) in poi i bambini e i ragazzi </a:t>
            </a:r>
            <a:r>
              <a:rPr lang="it-IT" dirty="0">
                <a:solidFill>
                  <a:srgbClr val="FF0000"/>
                </a:solidFill>
              </a:rPr>
              <a:t>possono accedere comunque a scuola </a:t>
            </a:r>
            <a:r>
              <a:rPr lang="it-IT" dirty="0"/>
              <a:t>e fare gli esami, ma, in caso non siano stati rispettati gli obblighi, viene attivato dalla Asl un percorso di recupero della vaccinazione ed è possibile incorrere in sanzioni amministrative da 100 a 500 euro. Sono esonerati dall’obbligo i bambini e i ragazzi già immunizzati a seguito di malattia naturale, e i bambini che presentano specifiche condizioni cliniche che rappresentano una controindicazione permanente e/o temporanea alle vaccinazioni.</a:t>
            </a:r>
          </a:p>
          <a:p>
            <a:r>
              <a:rPr lang="it-IT" i="1" dirty="0" smtClean="0"/>
              <a:t>Fonte: Ministero della salute</a:t>
            </a:r>
            <a:endParaRPr lang="it-IT" i="1" dirty="0"/>
          </a:p>
        </p:txBody>
      </p:sp>
    </p:spTree>
    <p:extLst>
      <p:ext uri="{BB962C8B-B14F-4D97-AF65-F5344CB8AC3E}">
        <p14:creationId xmlns:p14="http://schemas.microsoft.com/office/powerpoint/2010/main" val="3388699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Obblighi dei genitori</a:t>
            </a:r>
            <a:br>
              <a:rPr lang="it-IT" dirty="0" smtClean="0"/>
            </a:br>
            <a:endParaRPr lang="it-IT" i="1" dirty="0"/>
          </a:p>
        </p:txBody>
      </p:sp>
      <p:sp>
        <p:nvSpPr>
          <p:cNvPr id="3" name="Segnaposto contenuto 2"/>
          <p:cNvSpPr>
            <a:spLocks noGrp="1"/>
          </p:cNvSpPr>
          <p:nvPr>
            <p:ph idx="1"/>
          </p:nvPr>
        </p:nvSpPr>
        <p:spPr>
          <a:xfrm>
            <a:off x="457200" y="908720"/>
            <a:ext cx="8229600" cy="5217443"/>
          </a:xfrm>
        </p:spPr>
        <p:txBody>
          <a:bodyPr>
            <a:normAutofit fontScale="70000" lnSpcReduction="20000"/>
          </a:bodyPr>
          <a:lstStyle/>
          <a:p>
            <a:r>
              <a:rPr lang="it-IT" sz="4600" b="1" dirty="0"/>
              <a:t>art. 570 ter Codice </a:t>
            </a:r>
            <a:r>
              <a:rPr lang="it-IT" sz="4600" b="1" dirty="0" smtClean="0"/>
              <a:t>Penale</a:t>
            </a:r>
            <a:r>
              <a:rPr lang="it-IT" b="1" dirty="0" smtClean="0"/>
              <a:t> modificato dal «Decreto Caivano»</a:t>
            </a:r>
          </a:p>
          <a:p>
            <a:endParaRPr lang="it-IT" b="1" dirty="0"/>
          </a:p>
          <a:p>
            <a:r>
              <a:rPr lang="it-IT" dirty="0" smtClean="0"/>
              <a:t>«Art</a:t>
            </a:r>
            <a:r>
              <a:rPr lang="it-IT" dirty="0"/>
              <a:t>. 570-ter (Inosservanza dell'obbligo dell'istruzione dei minori). - Il responsabile dell'adempimento </a:t>
            </a:r>
            <a:r>
              <a:rPr lang="it-IT" dirty="0" smtClean="0"/>
              <a:t>dell'</a:t>
            </a:r>
            <a:r>
              <a:rPr lang="it-IT" i="1" dirty="0" smtClean="0"/>
              <a:t>obbligo </a:t>
            </a:r>
            <a:r>
              <a:rPr lang="it-IT" i="1" dirty="0"/>
              <a:t>di </a:t>
            </a:r>
            <a:r>
              <a:rPr lang="it-IT" i="1" dirty="0" smtClean="0"/>
              <a:t>istruzione</a:t>
            </a:r>
            <a:r>
              <a:rPr lang="it-IT" dirty="0"/>
              <a:t> che, </a:t>
            </a:r>
            <a:r>
              <a:rPr lang="it-IT" dirty="0" smtClean="0"/>
              <a:t>ammonito, non </a:t>
            </a:r>
            <a:r>
              <a:rPr lang="it-IT" dirty="0"/>
              <a:t>prova di procurare altrimenti l'istruzione del minore o non giustifica con motivi di salute, o con altri impedimenti gravi, </a:t>
            </a:r>
            <a:r>
              <a:rPr lang="it-IT" b="1" i="1" dirty="0" smtClean="0"/>
              <a:t>la </a:t>
            </a:r>
            <a:r>
              <a:rPr lang="it-IT" b="1" i="1" dirty="0">
                <a:solidFill>
                  <a:srgbClr val="FF0000"/>
                </a:solidFill>
              </a:rPr>
              <a:t>mancata iscrizione </a:t>
            </a:r>
            <a:r>
              <a:rPr lang="it-IT" b="1" i="1" dirty="0"/>
              <a:t>del minore presso una scuola del sistema nazionale di istruzione</a:t>
            </a:r>
            <a:r>
              <a:rPr lang="it-IT" b="1" i="1" dirty="0" smtClean="0"/>
              <a:t>,</a:t>
            </a:r>
            <a:r>
              <a:rPr lang="it-IT" dirty="0"/>
              <a:t> o non ve lo presenta entro una settimana dall'ammonizione, </a:t>
            </a:r>
            <a:r>
              <a:rPr lang="it-IT" dirty="0">
                <a:solidFill>
                  <a:srgbClr val="FF0000"/>
                </a:solidFill>
              </a:rPr>
              <a:t>è punito con la reclusione fino a due anni.</a:t>
            </a:r>
            <a:r>
              <a:rPr lang="it-IT" dirty="0"/>
              <a:t/>
            </a:r>
            <a:br>
              <a:rPr lang="it-IT" dirty="0"/>
            </a:br>
            <a:r>
              <a:rPr lang="it-IT" dirty="0"/>
              <a:t>Il </a:t>
            </a:r>
            <a:r>
              <a:rPr lang="it-IT" dirty="0" smtClean="0"/>
              <a:t>responsabile.. </a:t>
            </a:r>
            <a:r>
              <a:rPr lang="it-IT" dirty="0"/>
              <a:t> per </a:t>
            </a:r>
            <a:r>
              <a:rPr lang="it-IT" b="1" i="1" dirty="0">
                <a:solidFill>
                  <a:srgbClr val="FF0000"/>
                </a:solidFill>
              </a:rPr>
              <a:t>assenze ingiustificate </a:t>
            </a:r>
            <a:r>
              <a:rPr lang="it-IT" dirty="0"/>
              <a:t>del minore durante il corso dell'anno scolastico tali da costituire elusione </a:t>
            </a:r>
            <a:r>
              <a:rPr lang="it-IT" dirty="0" smtClean="0"/>
              <a:t>dell'</a:t>
            </a:r>
            <a:r>
              <a:rPr lang="it-IT" i="1" dirty="0" smtClean="0"/>
              <a:t>obbligo </a:t>
            </a:r>
            <a:r>
              <a:rPr lang="it-IT" i="1" dirty="0"/>
              <a:t>di </a:t>
            </a:r>
            <a:r>
              <a:rPr lang="it-IT" i="1" dirty="0" smtClean="0"/>
              <a:t>istruzione</a:t>
            </a:r>
            <a:r>
              <a:rPr lang="it-IT" dirty="0" smtClean="0"/>
              <a:t>, </a:t>
            </a:r>
            <a:r>
              <a:rPr lang="it-IT" dirty="0"/>
              <a:t>non prova di procurare altrimenti l'istruzione del minore o non giustifica con motivi di salute, o con altri impedimenti gravi, l'assenza del minore dalla scuola, o non ve lo presenta entro una settimana dall'ammonizione, </a:t>
            </a:r>
            <a:r>
              <a:rPr lang="it-IT" dirty="0">
                <a:solidFill>
                  <a:srgbClr val="FF0000"/>
                </a:solidFill>
              </a:rPr>
              <a:t>è punito con la reclusione fino a un anno</a:t>
            </a:r>
            <a:r>
              <a:rPr lang="it-IT" dirty="0" smtClean="0">
                <a:solidFill>
                  <a:srgbClr val="FF0000"/>
                </a:solidFill>
              </a:rPr>
              <a:t>.</a:t>
            </a:r>
            <a:endParaRPr lang="it-IT" dirty="0">
              <a:solidFill>
                <a:srgbClr val="FF0000"/>
              </a:solidFill>
            </a:endParaRPr>
          </a:p>
        </p:txBody>
      </p:sp>
    </p:spTree>
    <p:extLst>
      <p:ext uri="{BB962C8B-B14F-4D97-AF65-F5344CB8AC3E}">
        <p14:creationId xmlns:p14="http://schemas.microsoft.com/office/powerpoint/2010/main" val="2231953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Da 0 a 3anni</a:t>
            </a:r>
            <a:br>
              <a:rPr lang="it-IT" dirty="0" smtClean="0">
                <a:solidFill>
                  <a:srgbClr val="FF0000"/>
                </a:solidFill>
              </a:rPr>
            </a:br>
            <a:r>
              <a:rPr lang="it-IT" sz="3100" dirty="0" smtClean="0">
                <a:solidFill>
                  <a:srgbClr val="FF0000"/>
                </a:solidFill>
              </a:rPr>
              <a:t>(non in obbligo scolastico)</a:t>
            </a:r>
            <a:endParaRPr lang="it-IT" sz="3100" dirty="0">
              <a:solidFill>
                <a:srgbClr val="FF0000"/>
              </a:solidFill>
            </a:endParaRPr>
          </a:p>
        </p:txBody>
      </p:sp>
      <p:sp>
        <p:nvSpPr>
          <p:cNvPr id="3" name="Segnaposto contenuto 2"/>
          <p:cNvSpPr>
            <a:spLocks noGrp="1"/>
          </p:cNvSpPr>
          <p:nvPr>
            <p:ph idx="1"/>
          </p:nvPr>
        </p:nvSpPr>
        <p:spPr/>
        <p:txBody>
          <a:bodyPr>
            <a:normAutofit fontScale="85000" lnSpcReduction="10000"/>
          </a:bodyPr>
          <a:lstStyle/>
          <a:p>
            <a:pPr marL="0" indent="0">
              <a:buNone/>
            </a:pPr>
            <a:r>
              <a:rPr lang="it-IT" i="1" u="sng" dirty="0" smtClean="0">
                <a:solidFill>
                  <a:srgbClr val="FF0000"/>
                </a:solidFill>
              </a:rPr>
              <a:t>Asili Nido comunali</a:t>
            </a:r>
          </a:p>
          <a:p>
            <a:r>
              <a:rPr lang="it-IT" dirty="0" smtClean="0"/>
              <a:t>L’iscrizione online scade il 25 </a:t>
            </a:r>
            <a:r>
              <a:rPr lang="it-IT" dirty="0"/>
              <a:t>marzo 2024</a:t>
            </a:r>
            <a:endParaRPr lang="it-IT" dirty="0" smtClean="0"/>
          </a:p>
          <a:p>
            <a:r>
              <a:rPr lang="it-IT" dirty="0" smtClean="0"/>
              <a:t>Dal 2023-24 nuove regole nel Bando:</a:t>
            </a:r>
          </a:p>
          <a:p>
            <a:pPr>
              <a:buFont typeface="Wingdings" pitchFamily="2" charset="2"/>
              <a:buChar char="Ø"/>
            </a:pPr>
            <a:r>
              <a:rPr lang="it-IT" dirty="0" smtClean="0"/>
              <a:t>Non serve più la residenza</a:t>
            </a:r>
          </a:p>
          <a:p>
            <a:pPr>
              <a:buFont typeface="Wingdings" pitchFamily="2" charset="2"/>
              <a:buChar char="Ø"/>
            </a:pPr>
            <a:r>
              <a:rPr lang="it-IT" dirty="0" smtClean="0"/>
              <a:t>è prevista l’iscrizione fuori termine  (ogni mese viene formulata la graduatoria sui posti residui)</a:t>
            </a:r>
          </a:p>
          <a:p>
            <a:pPr>
              <a:buFont typeface="Wingdings" pitchFamily="2" charset="2"/>
              <a:buChar char="Ø"/>
            </a:pPr>
            <a:r>
              <a:rPr lang="it-IT" dirty="0" smtClean="0"/>
              <a:t>1000 punti in graduatoria per  soggetti  con residenza fittizia o privi di codice fiscale o «meritevoli di tutela» come previsto dalla Direttiva Gualtieri 1/2022</a:t>
            </a:r>
          </a:p>
          <a:p>
            <a:pPr marL="0" indent="0">
              <a:buNone/>
            </a:pPr>
            <a:r>
              <a:rPr lang="it-IT" i="1" u="sng" dirty="0" smtClean="0">
                <a:solidFill>
                  <a:srgbClr val="FF0000"/>
                </a:solidFill>
              </a:rPr>
              <a:t>Cronica carenza di posti e lunghe liste di attesa</a:t>
            </a:r>
          </a:p>
        </p:txBody>
      </p:sp>
    </p:spTree>
    <p:extLst>
      <p:ext uri="{BB962C8B-B14F-4D97-AF65-F5344CB8AC3E}">
        <p14:creationId xmlns:p14="http://schemas.microsoft.com/office/powerpoint/2010/main" val="1816204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Da 3 a 6 anni</a:t>
            </a:r>
            <a:br>
              <a:rPr lang="it-IT" dirty="0" smtClean="0">
                <a:solidFill>
                  <a:srgbClr val="FF0000"/>
                </a:solidFill>
              </a:rPr>
            </a:br>
            <a:r>
              <a:rPr lang="it-IT" sz="3100" dirty="0" smtClean="0">
                <a:solidFill>
                  <a:srgbClr val="FF0000"/>
                </a:solidFill>
              </a:rPr>
              <a:t>(non in obbligo scolastico)</a:t>
            </a:r>
            <a:endParaRPr lang="it-IT" sz="3100" dirty="0">
              <a:solidFill>
                <a:srgbClr val="FF0000"/>
              </a:solidFill>
            </a:endParaRPr>
          </a:p>
        </p:txBody>
      </p:sp>
      <p:sp>
        <p:nvSpPr>
          <p:cNvPr id="3" name="Segnaposto contenuto 2"/>
          <p:cNvSpPr>
            <a:spLocks noGrp="1"/>
          </p:cNvSpPr>
          <p:nvPr>
            <p:ph idx="1"/>
          </p:nvPr>
        </p:nvSpPr>
        <p:spPr/>
        <p:txBody>
          <a:bodyPr>
            <a:normAutofit lnSpcReduction="10000"/>
          </a:bodyPr>
          <a:lstStyle/>
          <a:p>
            <a:r>
              <a:rPr lang="it-IT" sz="4400" u="sng" dirty="0" smtClean="0">
                <a:solidFill>
                  <a:srgbClr val="FF0000"/>
                </a:solidFill>
              </a:rPr>
              <a:t>Scuole dell’infanzia Comunali</a:t>
            </a:r>
          </a:p>
          <a:p>
            <a:r>
              <a:rPr lang="it-IT" dirty="0" smtClean="0"/>
              <a:t>Stesse regole dei Nidi Comunali (per il 2014 le iscrizioni sono già chiuse)</a:t>
            </a:r>
          </a:p>
          <a:p>
            <a:r>
              <a:rPr lang="it-IT" sz="4400" u="sng" dirty="0" smtClean="0">
                <a:solidFill>
                  <a:srgbClr val="FF0000"/>
                </a:solidFill>
              </a:rPr>
              <a:t>Scuole dell’infanzia Statali</a:t>
            </a:r>
          </a:p>
          <a:p>
            <a:r>
              <a:rPr lang="it-IT" sz="2800" dirty="0" smtClean="0"/>
              <a:t>Presso gli Istituti Comprensivi</a:t>
            </a:r>
          </a:p>
          <a:p>
            <a:r>
              <a:rPr lang="it-IT" sz="2800" dirty="0" smtClean="0"/>
              <a:t>Maggiore disponibilità di posti e facilità di iscrizione</a:t>
            </a:r>
          </a:p>
          <a:p>
            <a:r>
              <a:rPr lang="it-IT" sz="2800" dirty="0" smtClean="0"/>
              <a:t>Carenze sul tempo pieno</a:t>
            </a:r>
          </a:p>
          <a:p>
            <a:pPr marL="0" indent="0">
              <a:buNone/>
            </a:pPr>
            <a:r>
              <a:rPr lang="it-IT" sz="2800" dirty="0" smtClean="0">
                <a:solidFill>
                  <a:srgbClr val="FF0000"/>
                </a:solidFill>
              </a:rPr>
              <a:t>Difficoltà per l’ottenimento del bonus mensa</a:t>
            </a:r>
          </a:p>
          <a:p>
            <a:endParaRPr lang="it-IT" sz="3500" dirty="0" smtClean="0"/>
          </a:p>
        </p:txBody>
      </p:sp>
    </p:spTree>
    <p:extLst>
      <p:ext uri="{BB962C8B-B14F-4D97-AF65-F5344CB8AC3E}">
        <p14:creationId xmlns:p14="http://schemas.microsoft.com/office/powerpoint/2010/main" val="2542173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DOPO 16 ANNI</a:t>
            </a:r>
            <a:endParaRPr lang="it-IT" dirty="0">
              <a:solidFill>
                <a:srgbClr val="FF0000"/>
              </a:solidFill>
            </a:endParaRPr>
          </a:p>
        </p:txBody>
      </p:sp>
      <p:sp>
        <p:nvSpPr>
          <p:cNvPr id="3" name="Segnaposto contenuto 2"/>
          <p:cNvSpPr>
            <a:spLocks noGrp="1"/>
          </p:cNvSpPr>
          <p:nvPr>
            <p:ph idx="1"/>
          </p:nvPr>
        </p:nvSpPr>
        <p:spPr>
          <a:xfrm>
            <a:off x="457200" y="1196752"/>
            <a:ext cx="8229600" cy="5328592"/>
          </a:xfrm>
        </p:spPr>
        <p:txBody>
          <a:bodyPr>
            <a:normAutofit lnSpcReduction="10000"/>
          </a:bodyPr>
          <a:lstStyle/>
          <a:p>
            <a:r>
              <a:rPr lang="it-IT" b="1" dirty="0"/>
              <a:t>ISCRIZIONE AGLI ISTITUTI </a:t>
            </a:r>
            <a:r>
              <a:rPr lang="it-IT" b="1" dirty="0" smtClean="0"/>
              <a:t>SUPERIORI</a:t>
            </a:r>
            <a:endParaRPr lang="it-IT" dirty="0"/>
          </a:p>
          <a:p>
            <a:r>
              <a:rPr lang="it-IT" sz="2000" dirty="0" smtClean="0"/>
              <a:t>Certificato di studi tradotto e legalizzato</a:t>
            </a:r>
          </a:p>
          <a:p>
            <a:r>
              <a:rPr lang="it-IT" sz="2000" dirty="0" smtClean="0"/>
              <a:t>Dichiarazione di valore tradotto e legalizzato</a:t>
            </a:r>
          </a:p>
          <a:p>
            <a:r>
              <a:rPr lang="it-IT" sz="2000" dirty="0" smtClean="0"/>
              <a:t>«</a:t>
            </a:r>
            <a:r>
              <a:rPr lang="it-IT" sz="2000" i="1" dirty="0" smtClean="0">
                <a:solidFill>
                  <a:srgbClr val="FF0000"/>
                </a:solidFill>
              </a:rPr>
              <a:t>Il </a:t>
            </a:r>
            <a:r>
              <a:rPr lang="it-IT" sz="2000" i="1" dirty="0">
                <a:solidFill>
                  <a:srgbClr val="FF0000"/>
                </a:solidFill>
              </a:rPr>
              <a:t>Consiglio di Classe </a:t>
            </a:r>
            <a:r>
              <a:rPr lang="it-IT" sz="2000" i="1" dirty="0"/>
              <a:t>dell’istituzione scolastica cui l’alunno aspira ad iscriversi, </a:t>
            </a:r>
            <a:r>
              <a:rPr lang="it-IT" sz="2000" i="1" dirty="0">
                <a:solidFill>
                  <a:srgbClr val="FF0000"/>
                </a:solidFill>
              </a:rPr>
              <a:t>valuterà l’accoglimento della richiesta</a:t>
            </a:r>
            <a:r>
              <a:rPr lang="it-IT" sz="2000" i="1" dirty="0"/>
              <a:t>, eventualmente subordinandolo al </a:t>
            </a:r>
            <a:r>
              <a:rPr lang="it-IT" sz="2000" i="1" dirty="0">
                <a:solidFill>
                  <a:srgbClr val="FF0000"/>
                </a:solidFill>
              </a:rPr>
              <a:t>superamento di prove integrative </a:t>
            </a:r>
            <a:r>
              <a:rPr lang="it-IT" sz="2000" i="1" dirty="0"/>
              <a:t>ritenute necessarie ed avendo a riferimento il requisito dell’età, che non può essere inferiore a quella di chi abbia seguito normalmente gli studi in Italia</a:t>
            </a:r>
            <a:r>
              <a:rPr lang="it-IT" sz="2000" i="1" dirty="0" smtClean="0"/>
              <a:t>.»</a:t>
            </a:r>
          </a:p>
          <a:p>
            <a:r>
              <a:rPr lang="it-IT" b="1" dirty="0" smtClean="0"/>
              <a:t>ISCRIZIONE AL CPIA</a:t>
            </a:r>
            <a:endParaRPr lang="it-IT" dirty="0" smtClean="0"/>
          </a:p>
          <a:p>
            <a:r>
              <a:rPr lang="it-IT" sz="2000" dirty="0" smtClean="0">
                <a:solidFill>
                  <a:srgbClr val="FF0000"/>
                </a:solidFill>
              </a:rPr>
              <a:t>RICHIESTA LA TERZA MEDIA</a:t>
            </a:r>
          </a:p>
          <a:p>
            <a:r>
              <a:rPr lang="it-IT" sz="2000" dirty="0" smtClean="0"/>
              <a:t>SE NON IN POSSESSO DI TERZA MEDIA, UN ANNO CORSO A2, UN ANNO LA TERZA MEDIA </a:t>
            </a:r>
          </a:p>
          <a:p>
            <a:r>
              <a:rPr lang="it-IT" sz="2800" b="1" dirty="0" smtClean="0"/>
              <a:t>ISCRIZIONE CORSI SERALI ISTITUTI SUPERIORI</a:t>
            </a:r>
          </a:p>
          <a:p>
            <a:r>
              <a:rPr lang="it-IT" sz="2800" dirty="0" smtClean="0"/>
              <a:t>Non sempre possibile</a:t>
            </a:r>
          </a:p>
          <a:p>
            <a:endParaRPr lang="it-IT" i="1" dirty="0"/>
          </a:p>
          <a:p>
            <a:endParaRPr lang="it-IT" dirty="0"/>
          </a:p>
        </p:txBody>
      </p:sp>
    </p:spTree>
    <p:extLst>
      <p:ext uri="{BB962C8B-B14F-4D97-AF65-F5344CB8AC3E}">
        <p14:creationId xmlns:p14="http://schemas.microsoft.com/office/powerpoint/2010/main" val="1115060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Terza media per la Maturità?</a:t>
            </a:r>
            <a:br>
              <a:rPr lang="it-IT" dirty="0" smtClean="0"/>
            </a:br>
            <a:endParaRPr lang="it-IT" i="1" dirty="0"/>
          </a:p>
        </p:txBody>
      </p:sp>
      <p:sp>
        <p:nvSpPr>
          <p:cNvPr id="3" name="Segnaposto contenuto 2"/>
          <p:cNvSpPr>
            <a:spLocks noGrp="1"/>
          </p:cNvSpPr>
          <p:nvPr>
            <p:ph idx="1"/>
          </p:nvPr>
        </p:nvSpPr>
        <p:spPr>
          <a:xfrm>
            <a:off x="457200" y="980728"/>
            <a:ext cx="8229600" cy="5400600"/>
          </a:xfrm>
        </p:spPr>
        <p:txBody>
          <a:bodyPr>
            <a:normAutofit fontScale="62500" lnSpcReduction="20000"/>
          </a:bodyPr>
          <a:lstStyle/>
          <a:p>
            <a:r>
              <a:rPr lang="it-IT" b="1" dirty="0"/>
              <a:t>Nota </a:t>
            </a:r>
            <a:r>
              <a:rPr lang="it-IT" b="1" dirty="0" err="1"/>
              <a:t>prot</a:t>
            </a:r>
            <a:r>
              <a:rPr lang="it-IT" b="1" dirty="0"/>
              <a:t>. n. 465 del 27 gennaio 2012 ribadisce che:</a:t>
            </a:r>
          </a:p>
          <a:p>
            <a:pPr marL="0" indent="0">
              <a:buNone/>
            </a:pPr>
            <a:r>
              <a:rPr lang="it-IT" b="1" dirty="0" smtClean="0">
                <a:solidFill>
                  <a:srgbClr val="FF0000"/>
                </a:solidFill>
              </a:rPr>
              <a:t>non </a:t>
            </a:r>
            <a:r>
              <a:rPr lang="it-IT" b="1" dirty="0">
                <a:solidFill>
                  <a:srgbClr val="FF0000"/>
                </a:solidFill>
              </a:rPr>
              <a:t>è necessaria la terza media per l’esame di maturità</a:t>
            </a:r>
            <a:r>
              <a:rPr lang="it-IT" b="1" dirty="0"/>
              <a:t>, se si è stati ammessi a frequentare le scuola superiore.</a:t>
            </a:r>
          </a:p>
          <a:p>
            <a:pPr marL="0" indent="0">
              <a:buNone/>
            </a:pPr>
            <a:r>
              <a:rPr lang="it-IT" dirty="0"/>
              <a:t>“</a:t>
            </a:r>
            <a:r>
              <a:rPr lang="it-IT" i="1" dirty="0"/>
              <a:t>Relativamente a tutti questi studenti sono sorti dubbi interpretativi in ordine alla possibilità di ammetterli, una volta giunti al quinto anno del corso di studi, all’esame di Stato conclusivo del secondo ciclo di istruzione, in quanto privi del diploma di licenza conclusiva del primo ciclo conseguito nel nostro Paese….Di qui la prassi, invalsa in alcuni territori, di far sostenere a tali alunni, presso i Centri territoriali permanenti </a:t>
            </a:r>
            <a:r>
              <a:rPr lang="it-IT" i="1" dirty="0" err="1"/>
              <a:t>o,dove</a:t>
            </a:r>
            <a:r>
              <a:rPr lang="it-IT" i="1" dirty="0"/>
              <a:t> già </a:t>
            </a:r>
            <a:r>
              <a:rPr lang="it-IT" i="1" dirty="0" err="1"/>
              <a:t>istituiti,presso</a:t>
            </a:r>
            <a:r>
              <a:rPr lang="it-IT" i="1" dirty="0"/>
              <a:t> i Centri provinciali per gli adulti, gli esami di Stato conclusivi del primo ciclo di istruzione, ritenendo ciò condizione di regolarizzazione del percorso di studi, necessaria per l’ammissione all’esame di Stato conclusivo del secondo ciclo……….Pertanto, il complesso delle disposizioni richiamate attribuisce alle singole istituzioni scolastiche e ai loro organi collegiali il compito e la responsabilità di definire, in fase d’iscrizione, l’ingresso degli studenti con cittadinanza non italiana, privi del diploma di licenza di scuola secondaria di primo grado, ai percorsi del secondo ciclo d’istruzione</a:t>
            </a:r>
            <a:r>
              <a:rPr lang="it-IT" i="1" dirty="0" smtClean="0"/>
              <a:t>. Le </a:t>
            </a:r>
            <a:r>
              <a:rPr lang="it-IT" i="1" dirty="0"/>
              <a:t>disposizioni </a:t>
            </a:r>
            <a:r>
              <a:rPr lang="it-IT" i="1" dirty="0">
                <a:solidFill>
                  <a:srgbClr val="FF0000"/>
                </a:solidFill>
              </a:rPr>
              <a:t>non prevedono, invece, la possibilità di subordinare, per tali studenti, l’ammissione come candidati interni all’esame di Stato conclusivo del secondo ciclo al superamento dell’esame conclusivo del primo ciclo</a:t>
            </a:r>
            <a:r>
              <a:rPr lang="it-IT" dirty="0">
                <a:solidFill>
                  <a:srgbClr val="FF0000"/>
                </a:solidFill>
              </a:rPr>
              <a:t>.”</a:t>
            </a:r>
          </a:p>
          <a:p>
            <a:endParaRPr lang="it-IT" dirty="0"/>
          </a:p>
        </p:txBody>
      </p:sp>
    </p:spTree>
    <p:extLst>
      <p:ext uri="{BB962C8B-B14F-4D97-AF65-F5344CB8AC3E}">
        <p14:creationId xmlns:p14="http://schemas.microsoft.com/office/powerpoint/2010/main" val="539217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rPr>
              <a:t>Criticità 6-16 anni: le famiglie</a:t>
            </a:r>
            <a:endParaRPr lang="it-IT" dirty="0">
              <a:solidFill>
                <a:srgbClr val="FF0000"/>
              </a:solidFill>
            </a:endParaRPr>
          </a:p>
        </p:txBody>
      </p:sp>
      <p:sp>
        <p:nvSpPr>
          <p:cNvPr id="3" name="Segnaposto contenuto 2"/>
          <p:cNvSpPr>
            <a:spLocks noGrp="1"/>
          </p:cNvSpPr>
          <p:nvPr>
            <p:ph idx="1"/>
          </p:nvPr>
        </p:nvSpPr>
        <p:spPr>
          <a:xfrm>
            <a:off x="457200" y="1340768"/>
            <a:ext cx="8229600" cy="4785395"/>
          </a:xfrm>
        </p:spPr>
        <p:txBody>
          <a:bodyPr>
            <a:normAutofit fontScale="92500" lnSpcReduction="20000"/>
          </a:bodyPr>
          <a:lstStyle/>
          <a:p>
            <a:r>
              <a:rPr lang="it-IT" dirty="0" smtClean="0">
                <a:solidFill>
                  <a:srgbClr val="FF0000"/>
                </a:solidFill>
              </a:rPr>
              <a:t>DISINFORMAZIONE DELLE FAMIGLIE</a:t>
            </a:r>
          </a:p>
          <a:p>
            <a:r>
              <a:rPr lang="it-IT" dirty="0" smtClean="0"/>
              <a:t>Non tutti sanno che la scuola è obbligatoria</a:t>
            </a:r>
          </a:p>
          <a:p>
            <a:r>
              <a:rPr lang="it-IT" dirty="0" smtClean="0"/>
              <a:t>Non conoscono il Sistema Scolastico (soprattutto quello dell’Istruzione Superiore) </a:t>
            </a:r>
          </a:p>
          <a:p>
            <a:r>
              <a:rPr lang="it-IT" dirty="0" smtClean="0"/>
              <a:t>Non sanno di poter iscrivere i figli in corso d’anno e anche senza documenti o permesso di soggiorno</a:t>
            </a:r>
          </a:p>
          <a:p>
            <a:r>
              <a:rPr lang="it-IT" dirty="0" smtClean="0"/>
              <a:t>Non sono in grado di tutelare i propri diritti nei casi in cui la scuola disattenda le norme</a:t>
            </a:r>
          </a:p>
          <a:p>
            <a:r>
              <a:rPr lang="it-IT" dirty="0" smtClean="0"/>
              <a:t>Tendono ad iscrivere i figli in classi  inferiori all’età anagrafica</a:t>
            </a:r>
            <a:endParaRPr lang="it-IT" dirty="0"/>
          </a:p>
        </p:txBody>
      </p:sp>
    </p:spTree>
    <p:extLst>
      <p:ext uri="{BB962C8B-B14F-4D97-AF65-F5344CB8AC3E}">
        <p14:creationId xmlns:p14="http://schemas.microsoft.com/office/powerpoint/2010/main" val="4246581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FF0000"/>
                </a:solidFill>
              </a:rPr>
              <a:t>Criticita’</a:t>
            </a:r>
            <a:r>
              <a:rPr lang="it-IT" dirty="0" smtClean="0">
                <a:solidFill>
                  <a:srgbClr val="FF0000"/>
                </a:solidFill>
              </a:rPr>
              <a:t> 6-16 anni: le scuole</a:t>
            </a:r>
            <a:endParaRPr lang="it-IT" dirty="0">
              <a:solidFill>
                <a:srgbClr val="FF0000"/>
              </a:solidFill>
            </a:endParaRPr>
          </a:p>
        </p:txBody>
      </p:sp>
      <p:sp>
        <p:nvSpPr>
          <p:cNvPr id="3" name="Segnaposto contenuto 2"/>
          <p:cNvSpPr>
            <a:spLocks noGrp="1"/>
          </p:cNvSpPr>
          <p:nvPr>
            <p:ph idx="1"/>
          </p:nvPr>
        </p:nvSpPr>
        <p:spPr/>
        <p:txBody>
          <a:bodyPr>
            <a:normAutofit/>
          </a:bodyPr>
          <a:lstStyle/>
          <a:p>
            <a:r>
              <a:rPr lang="it-IT" dirty="0" smtClean="0">
                <a:solidFill>
                  <a:srgbClr val="FF0000"/>
                </a:solidFill>
              </a:rPr>
              <a:t>Effettiva carenza di posti</a:t>
            </a:r>
          </a:p>
          <a:p>
            <a:pPr lvl="1"/>
            <a:r>
              <a:rPr lang="it-IT" dirty="0" smtClean="0"/>
              <a:t>Mancata programmazione dei nuovi arrivi</a:t>
            </a:r>
          </a:p>
          <a:p>
            <a:r>
              <a:rPr lang="it-IT" dirty="0" smtClean="0">
                <a:solidFill>
                  <a:srgbClr val="FF0000"/>
                </a:solidFill>
              </a:rPr>
              <a:t>Disinformazione del personale scolastico </a:t>
            </a:r>
          </a:p>
          <a:p>
            <a:pPr lvl="1"/>
            <a:r>
              <a:rPr lang="it-IT" i="1" dirty="0" smtClean="0">
                <a:solidFill>
                  <a:schemeClr val="tx2">
                    <a:lumMod val="60000"/>
                    <a:lumOff val="40000"/>
                  </a:schemeClr>
                </a:solidFill>
              </a:rPr>
              <a:t>MANCA UN PROTOCOLLO DI ACCOGLIENZA</a:t>
            </a:r>
          </a:p>
          <a:p>
            <a:pPr marL="628650" indent="-571500"/>
            <a:r>
              <a:rPr lang="it-IT" dirty="0" smtClean="0">
                <a:solidFill>
                  <a:srgbClr val="FF0000"/>
                </a:solidFill>
              </a:rPr>
              <a:t>Paura/tendenza alla ghettizzazione</a:t>
            </a:r>
          </a:p>
          <a:p>
            <a:pPr marL="628650" indent="-571500"/>
            <a:r>
              <a:rPr lang="it-IT" dirty="0" smtClean="0">
                <a:solidFill>
                  <a:srgbClr val="FF0000"/>
                </a:solidFill>
              </a:rPr>
              <a:t>Assenza di strumenti di accoglienza (informazioni tradotte, mediatori, corsi L2, insegnanti formati, ecc.)</a:t>
            </a:r>
          </a:p>
          <a:p>
            <a:pPr lvl="1"/>
            <a:endParaRPr lang="it-IT" sz="3200" dirty="0">
              <a:solidFill>
                <a:srgbClr val="FF0000"/>
              </a:solidFill>
            </a:endParaRPr>
          </a:p>
          <a:p>
            <a:pPr lvl="1"/>
            <a:endParaRPr lang="it-IT" sz="3200" dirty="0">
              <a:solidFill>
                <a:srgbClr val="FF0000"/>
              </a:solidFill>
            </a:endParaRPr>
          </a:p>
          <a:p>
            <a:pPr lvl="1"/>
            <a:endParaRPr lang="it-IT" i="1" dirty="0" smtClean="0">
              <a:solidFill>
                <a:schemeClr val="tx2">
                  <a:lumMod val="60000"/>
                  <a:lumOff val="40000"/>
                </a:schemeClr>
              </a:solidFill>
            </a:endParaRPr>
          </a:p>
          <a:p>
            <a:pPr lvl="1"/>
            <a:endParaRPr lang="it-IT" i="1" dirty="0">
              <a:solidFill>
                <a:schemeClr val="tx2">
                  <a:lumMod val="60000"/>
                  <a:lumOff val="40000"/>
                </a:schemeClr>
              </a:solidFill>
            </a:endParaRPr>
          </a:p>
          <a:p>
            <a:pPr lvl="1"/>
            <a:endParaRPr lang="it-IT" i="1" dirty="0" smtClean="0">
              <a:solidFill>
                <a:schemeClr val="tx2">
                  <a:lumMod val="60000"/>
                  <a:lumOff val="40000"/>
                </a:schemeClr>
              </a:solidFill>
            </a:endParaRPr>
          </a:p>
          <a:p>
            <a:pPr lvl="1"/>
            <a:endParaRPr lang="it-IT" i="1" dirty="0">
              <a:solidFill>
                <a:schemeClr val="tx2">
                  <a:lumMod val="60000"/>
                  <a:lumOff val="40000"/>
                </a:schemeClr>
              </a:solidFill>
            </a:endParaRPr>
          </a:p>
        </p:txBody>
      </p:sp>
    </p:spTree>
    <p:extLst>
      <p:ext uri="{BB962C8B-B14F-4D97-AF65-F5344CB8AC3E}">
        <p14:creationId xmlns:p14="http://schemas.microsoft.com/office/powerpoint/2010/main" val="3122082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Criticita’</a:t>
            </a:r>
            <a:r>
              <a:rPr lang="it-IT" dirty="0" smtClean="0"/>
              <a:t> 14-16 anni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solidFill>
                  <a:srgbClr val="FF0000"/>
                </a:solidFill>
              </a:rPr>
              <a:t>Manca un </a:t>
            </a:r>
            <a:r>
              <a:rPr lang="it-IT" sz="4400" b="1" dirty="0" smtClean="0">
                <a:solidFill>
                  <a:srgbClr val="FF0000"/>
                </a:solidFill>
              </a:rPr>
              <a:t>sistema di orientamento </a:t>
            </a:r>
            <a:r>
              <a:rPr lang="it-IT" dirty="0" smtClean="0">
                <a:solidFill>
                  <a:srgbClr val="FF0000"/>
                </a:solidFill>
              </a:rPr>
              <a:t>per i neoarrivati</a:t>
            </a:r>
            <a:r>
              <a:rPr lang="it-IT" dirty="0" smtClean="0"/>
              <a:t>:</a:t>
            </a:r>
            <a:endParaRPr lang="it-IT" dirty="0"/>
          </a:p>
          <a:p>
            <a:pPr>
              <a:buFont typeface="Wingdings" pitchFamily="2" charset="2"/>
              <a:buChar char="Ø"/>
            </a:pPr>
            <a:r>
              <a:rPr lang="it-IT" dirty="0" smtClean="0"/>
              <a:t>Le famiglie non conoscono gli indirizzi di studio</a:t>
            </a:r>
          </a:p>
          <a:p>
            <a:pPr>
              <a:buFont typeface="Wingdings" pitchFamily="2" charset="2"/>
              <a:buChar char="Ø"/>
            </a:pPr>
            <a:r>
              <a:rPr lang="it-IT" dirty="0" smtClean="0"/>
              <a:t>Le richieste dei genitori possono non corrispondere alle aspirazioni dei ragazzi</a:t>
            </a:r>
          </a:p>
          <a:p>
            <a:pPr>
              <a:buFont typeface="Wingdings" pitchFamily="2" charset="2"/>
              <a:buChar char="Ø"/>
            </a:pPr>
            <a:r>
              <a:rPr lang="it-IT" dirty="0" smtClean="0"/>
              <a:t>Spesso si va dove si trova posto</a:t>
            </a:r>
          </a:p>
          <a:p>
            <a:r>
              <a:rPr lang="it-IT" dirty="0" smtClean="0">
                <a:solidFill>
                  <a:srgbClr val="FF0000"/>
                </a:solidFill>
              </a:rPr>
              <a:t>Le scuole richiedono la terza media, documentazione tradotta e talvolta esami integrativi</a:t>
            </a:r>
          </a:p>
          <a:p>
            <a:r>
              <a:rPr lang="it-IT" dirty="0" smtClean="0">
                <a:solidFill>
                  <a:srgbClr val="FF0000"/>
                </a:solidFill>
              </a:rPr>
              <a:t>Maggiori difficoltà nello studio e nell’inserimento</a:t>
            </a:r>
            <a:endParaRPr lang="it-IT" dirty="0">
              <a:solidFill>
                <a:srgbClr val="FF0000"/>
              </a:solidFill>
            </a:endParaRPr>
          </a:p>
        </p:txBody>
      </p:sp>
    </p:spTree>
    <p:extLst>
      <p:ext uri="{BB962C8B-B14F-4D97-AF65-F5344CB8AC3E}">
        <p14:creationId xmlns:p14="http://schemas.microsoft.com/office/powerpoint/2010/main" val="53663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rPr>
              <a:t>SERVIZIO DISCOL</a:t>
            </a:r>
            <a:endParaRPr lang="it-IT" dirty="0">
              <a:solidFill>
                <a:srgbClr val="FF0000"/>
              </a:solidFill>
            </a:endParaRPr>
          </a:p>
        </p:txBody>
      </p:sp>
      <p:sp>
        <p:nvSpPr>
          <p:cNvPr id="3" name="Segnaposto contenuto 2"/>
          <p:cNvSpPr>
            <a:spLocks noGrp="1"/>
          </p:cNvSpPr>
          <p:nvPr>
            <p:ph idx="1"/>
          </p:nvPr>
        </p:nvSpPr>
        <p:spPr/>
        <p:txBody>
          <a:bodyPr>
            <a:normAutofit fontScale="92500"/>
          </a:bodyPr>
          <a:lstStyle/>
          <a:p>
            <a:pPr marL="0" indent="0" algn="ctr">
              <a:buNone/>
            </a:pPr>
            <a:r>
              <a:rPr lang="it-IT" sz="6400" dirty="0" smtClean="0"/>
              <a:t>Accesso a </a:t>
            </a:r>
            <a:r>
              <a:rPr lang="it-IT" sz="6400" dirty="0" err="1" smtClean="0"/>
              <a:t>Discol</a:t>
            </a:r>
            <a:r>
              <a:rPr lang="it-IT" sz="6400" dirty="0" smtClean="0"/>
              <a:t> </a:t>
            </a:r>
          </a:p>
          <a:p>
            <a:pPr marL="0" indent="0">
              <a:buNone/>
            </a:pPr>
            <a:r>
              <a:rPr lang="it-IT" i="1" dirty="0" smtClean="0"/>
              <a:t>inviare a info@scuolemigranti.org </a:t>
            </a:r>
          </a:p>
          <a:p>
            <a:pPr marL="0" indent="0">
              <a:buNone/>
            </a:pPr>
            <a:r>
              <a:rPr lang="it-IT" dirty="0" smtClean="0"/>
              <a:t>nome, cognome, data di nascita, indirizzo dell’alunno, contatto telefonico, scuola che rifiuta. </a:t>
            </a:r>
          </a:p>
          <a:p>
            <a:pPr marL="0" indent="0">
              <a:buNone/>
            </a:pPr>
            <a:r>
              <a:rPr lang="it-IT" dirty="0" smtClean="0">
                <a:solidFill>
                  <a:srgbClr val="FF0000"/>
                </a:solidFill>
              </a:rPr>
              <a:t>Contatti </a:t>
            </a:r>
            <a:r>
              <a:rPr lang="it-IT" dirty="0" err="1" smtClean="0">
                <a:solidFill>
                  <a:srgbClr val="FF0000"/>
                </a:solidFill>
              </a:rPr>
              <a:t>Scuolemigranti</a:t>
            </a:r>
            <a:r>
              <a:rPr lang="it-IT" dirty="0" smtClean="0">
                <a:solidFill>
                  <a:srgbClr val="FF0000"/>
                </a:solidFill>
              </a:rPr>
              <a:t> </a:t>
            </a:r>
          </a:p>
          <a:p>
            <a:r>
              <a:rPr lang="it-IT" dirty="0" smtClean="0"/>
              <a:t>327 2804675 dal lunedì al venerdì ore 9-13</a:t>
            </a:r>
          </a:p>
          <a:p>
            <a:r>
              <a:rPr lang="it-IT" dirty="0" smtClean="0"/>
              <a:t>info@scuolemigranti.org</a:t>
            </a:r>
          </a:p>
          <a:p>
            <a:endParaRPr lang="it-IT" dirty="0"/>
          </a:p>
        </p:txBody>
      </p:sp>
    </p:spTree>
    <p:extLst>
      <p:ext uri="{BB962C8B-B14F-4D97-AF65-F5344CB8AC3E}">
        <p14:creationId xmlns:p14="http://schemas.microsoft.com/office/powerpoint/2010/main" val="1463430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a:t>Alunni con cittadinanza italiana e non italiana in ritardo per ordine di scuola </a:t>
            </a:r>
            <a:endParaRPr lang="it-IT" sz="3200" dirty="0"/>
          </a:p>
        </p:txBody>
      </p:sp>
      <p:sp>
        <p:nvSpPr>
          <p:cNvPr id="3" name="Segnaposto contenuto 2"/>
          <p:cNvSpPr>
            <a:spLocks noGrp="1"/>
          </p:cNvSpPr>
          <p:nvPr>
            <p:ph idx="1"/>
          </p:nvPr>
        </p:nvSpPr>
        <p:spPr/>
        <p:txBody>
          <a:bodyPr/>
          <a:lstStyle/>
          <a:p>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90674"/>
            <a:ext cx="8208911" cy="4502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9887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22114"/>
          </a:xfrm>
        </p:spPr>
        <p:txBody>
          <a:bodyPr>
            <a:normAutofit fontScale="90000"/>
          </a:bodyPr>
          <a:lstStyle/>
          <a:p>
            <a:r>
              <a:rPr lang="it-IT" b="1" dirty="0">
                <a:solidFill>
                  <a:srgbClr val="FF0000"/>
                </a:solidFill>
              </a:rPr>
              <a:t>PROPOSTE OPERATIVE</a:t>
            </a:r>
            <a:r>
              <a:rPr lang="it-IT" dirty="0">
                <a:solidFill>
                  <a:srgbClr val="FF0000"/>
                </a:solidFill>
              </a:rPr>
              <a:t/>
            </a:r>
            <a:br>
              <a:rPr lang="it-IT" dirty="0">
                <a:solidFill>
                  <a:srgbClr val="FF0000"/>
                </a:solidFill>
              </a:rPr>
            </a:br>
            <a:endParaRPr lang="it-IT" dirty="0">
              <a:solidFill>
                <a:srgbClr val="FF0000"/>
              </a:solidFill>
            </a:endParaRPr>
          </a:p>
        </p:txBody>
      </p:sp>
      <p:sp>
        <p:nvSpPr>
          <p:cNvPr id="3" name="Segnaposto contenuto 2"/>
          <p:cNvSpPr>
            <a:spLocks noGrp="1"/>
          </p:cNvSpPr>
          <p:nvPr>
            <p:ph idx="1"/>
          </p:nvPr>
        </p:nvSpPr>
        <p:spPr>
          <a:xfrm>
            <a:off x="457200" y="1124744"/>
            <a:ext cx="8229600" cy="5256584"/>
          </a:xfrm>
        </p:spPr>
        <p:txBody>
          <a:bodyPr>
            <a:normAutofit fontScale="62500" lnSpcReduction="20000"/>
          </a:bodyPr>
          <a:lstStyle/>
          <a:p>
            <a:pPr lvl="0"/>
            <a:r>
              <a:rPr lang="it-IT" b="1" dirty="0" smtClean="0">
                <a:solidFill>
                  <a:srgbClr val="FF0000"/>
                </a:solidFill>
              </a:rPr>
              <a:t>PROTOCOLLO </a:t>
            </a:r>
            <a:r>
              <a:rPr lang="it-IT" b="1" dirty="0">
                <a:solidFill>
                  <a:srgbClr val="FF0000"/>
                </a:solidFill>
              </a:rPr>
              <a:t>DI INTESA PREFETTURA-USR</a:t>
            </a:r>
            <a:r>
              <a:rPr lang="it-IT" b="1" dirty="0"/>
              <a:t>, </a:t>
            </a:r>
            <a:r>
              <a:rPr lang="it-IT" dirty="0"/>
              <a:t>per l’invio immediato dei minori stranieri che entrano in Italia agli Istituti scolastici di competenza, in base all’età anagrafica.</a:t>
            </a:r>
          </a:p>
          <a:p>
            <a:pPr lvl="0"/>
            <a:r>
              <a:rPr lang="it-IT" b="1" dirty="0">
                <a:solidFill>
                  <a:srgbClr val="FF0000"/>
                </a:solidFill>
              </a:rPr>
              <a:t>COMUNICAZIONE MULTILINGUE</a:t>
            </a:r>
            <a:r>
              <a:rPr lang="it-IT" dirty="0"/>
              <a:t> sulle modalità di iscrizione a scuola, di accesso ai servizi ( mensa, trasporti, libri) ,di partecipazione alla vita scolastica (registro elettronico, organi collegiali, ecc.) e sull’orientamento nella scelta dell’indirizzo di studi nella scuola superiore. La comunicazione può avvenire attraverso un sito online dedicato, un numero verde e sportelli informativi territoriali.</a:t>
            </a:r>
          </a:p>
          <a:p>
            <a:pPr lvl="0"/>
            <a:r>
              <a:rPr lang="it-IT" b="1" dirty="0">
                <a:solidFill>
                  <a:srgbClr val="FF0000"/>
                </a:solidFill>
              </a:rPr>
              <a:t>ACCESSO ALLA MEDIAZIONE LINGUISTICA E CULTURALE</a:t>
            </a:r>
            <a:r>
              <a:rPr lang="it-IT" dirty="0">
                <a:solidFill>
                  <a:srgbClr val="FF0000"/>
                </a:solidFill>
              </a:rPr>
              <a:t> </a:t>
            </a:r>
            <a:r>
              <a:rPr lang="it-IT" dirty="0"/>
              <a:t>per l’inserimento scolastico e per l’orientamento.</a:t>
            </a:r>
          </a:p>
          <a:p>
            <a:pPr lvl="0"/>
            <a:r>
              <a:rPr lang="it-IT" b="1" dirty="0">
                <a:solidFill>
                  <a:srgbClr val="FF0000"/>
                </a:solidFill>
              </a:rPr>
              <a:t>CORSI L2 STRUTTURALI e continuativi</a:t>
            </a:r>
            <a:r>
              <a:rPr lang="it-IT" b="1" dirty="0"/>
              <a:t>, </a:t>
            </a:r>
            <a:r>
              <a:rPr lang="it-IT" dirty="0"/>
              <a:t>all’interno degli Istituti Scolastici.</a:t>
            </a:r>
          </a:p>
          <a:p>
            <a:pPr lvl="0"/>
            <a:r>
              <a:rPr lang="it-IT" b="1" dirty="0">
                <a:solidFill>
                  <a:srgbClr val="FF0000"/>
                </a:solidFill>
              </a:rPr>
              <a:t>PROTOCOLLO DI ACCOGLIENZA</a:t>
            </a:r>
            <a:r>
              <a:rPr lang="it-IT" b="1" dirty="0"/>
              <a:t>, </a:t>
            </a:r>
            <a:r>
              <a:rPr lang="it-IT" dirty="0"/>
              <a:t>inserito nel PTOF degli Istituti scolastici, in cui si individuino con chiarezza le modalità di accoglienza e le figure professionali coinvolte nel processo.</a:t>
            </a:r>
          </a:p>
          <a:p>
            <a:pPr lvl="0"/>
            <a:r>
              <a:rPr lang="it-IT" b="1" dirty="0">
                <a:solidFill>
                  <a:srgbClr val="FF0000"/>
                </a:solidFill>
              </a:rPr>
              <a:t>FORMAZIONE DEL PERSONALE  </a:t>
            </a:r>
            <a:r>
              <a:rPr lang="it-IT" dirty="0"/>
              <a:t>che, a vario titolo, interagisce con famiglie alunni stranieri.</a:t>
            </a:r>
          </a:p>
          <a:p>
            <a:pPr marL="0" indent="0" algn="ctr">
              <a:buNone/>
            </a:pPr>
            <a:r>
              <a:rPr lang="it-IT" sz="4500" b="1" dirty="0" smtClean="0">
                <a:solidFill>
                  <a:srgbClr val="FF0000"/>
                </a:solidFill>
              </a:rPr>
              <a:t>VALORIZZARE LA DIVERSITA’</a:t>
            </a:r>
            <a:endParaRPr lang="it-IT" sz="4500" b="1" dirty="0">
              <a:solidFill>
                <a:srgbClr val="FF0000"/>
              </a:solidFill>
            </a:endParaRPr>
          </a:p>
        </p:txBody>
      </p:sp>
    </p:spTree>
    <p:extLst>
      <p:ext uri="{BB962C8B-B14F-4D97-AF65-F5344CB8AC3E}">
        <p14:creationId xmlns:p14="http://schemas.microsoft.com/office/powerpoint/2010/main" val="152896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RAPPORTO DISCOL</a:t>
            </a:r>
            <a:br>
              <a:rPr lang="it-IT" dirty="0" smtClean="0">
                <a:solidFill>
                  <a:srgbClr val="FF0000"/>
                </a:solidFill>
              </a:rPr>
            </a:br>
            <a:r>
              <a:rPr lang="it-IT" dirty="0" smtClean="0">
                <a:solidFill>
                  <a:srgbClr val="FF0000"/>
                </a:solidFill>
              </a:rPr>
              <a:t> </a:t>
            </a:r>
            <a:r>
              <a:rPr lang="it-IT" dirty="0" smtClean="0"/>
              <a:t>luglio 2021-febbraio 2024:i numeri</a:t>
            </a:r>
            <a:endParaRPr lang="it-IT" dirty="0"/>
          </a:p>
        </p:txBody>
      </p:sp>
      <p:sp>
        <p:nvSpPr>
          <p:cNvPr id="3" name="Segnaposto contenuto 2"/>
          <p:cNvSpPr>
            <a:spLocks noGrp="1"/>
          </p:cNvSpPr>
          <p:nvPr>
            <p:ph idx="1"/>
          </p:nvPr>
        </p:nvSpPr>
        <p:spPr>
          <a:xfrm>
            <a:off x="457200" y="1600200"/>
            <a:ext cx="8229600" cy="4925144"/>
          </a:xfrm>
        </p:spPr>
        <p:txBody>
          <a:bodyPr>
            <a:normAutofit fontScale="92500" lnSpcReduction="20000"/>
          </a:bodyPr>
          <a:lstStyle/>
          <a:p>
            <a:pPr>
              <a:buFont typeface="Wingdings" pitchFamily="2" charset="2"/>
              <a:buChar char="q"/>
            </a:pPr>
            <a:r>
              <a:rPr lang="it-IT" dirty="0" smtClean="0"/>
              <a:t>430 casi (58,4% maschi e </a:t>
            </a:r>
            <a:r>
              <a:rPr lang="it-IT" dirty="0" smtClean="0">
                <a:solidFill>
                  <a:srgbClr val="FF0000"/>
                </a:solidFill>
              </a:rPr>
              <a:t>41,6% femmine</a:t>
            </a:r>
            <a:r>
              <a:rPr lang="it-IT" dirty="0" smtClean="0"/>
              <a:t>)</a:t>
            </a:r>
          </a:p>
          <a:p>
            <a:pPr>
              <a:buFont typeface="Wingdings" pitchFamily="2" charset="2"/>
              <a:buChar char="q"/>
            </a:pPr>
            <a:r>
              <a:rPr lang="it-IT" dirty="0" smtClean="0"/>
              <a:t>120 relativi alla Scuola Elementare,</a:t>
            </a:r>
            <a:r>
              <a:rPr lang="it-IT" dirty="0" smtClean="0">
                <a:solidFill>
                  <a:srgbClr val="FF0000"/>
                </a:solidFill>
              </a:rPr>
              <a:t>120</a:t>
            </a:r>
            <a:r>
              <a:rPr lang="it-IT" dirty="0" smtClean="0"/>
              <a:t> dai</a:t>
            </a:r>
            <a:r>
              <a:rPr lang="it-IT" dirty="0" smtClean="0">
                <a:solidFill>
                  <a:srgbClr val="FF0000"/>
                </a:solidFill>
              </a:rPr>
              <a:t> 14 ai 16 anni</a:t>
            </a:r>
          </a:p>
          <a:p>
            <a:pPr>
              <a:buFont typeface="Wingdings" pitchFamily="2" charset="2"/>
              <a:buChar char="q"/>
            </a:pPr>
            <a:r>
              <a:rPr lang="it-IT" b="1" dirty="0" smtClean="0">
                <a:solidFill>
                  <a:srgbClr val="FF0000"/>
                </a:solidFill>
              </a:rPr>
              <a:t>352</a:t>
            </a:r>
            <a:r>
              <a:rPr lang="it-IT" b="1" dirty="0" smtClean="0"/>
              <a:t> </a:t>
            </a:r>
            <a:r>
              <a:rPr lang="it-IT" b="1" dirty="0"/>
              <a:t>casi di rifiuti dell’iscrizione nella scuola dell’obbligo</a:t>
            </a:r>
            <a:endParaRPr lang="it-IT" dirty="0" smtClean="0"/>
          </a:p>
          <a:p>
            <a:pPr>
              <a:buFont typeface="Wingdings" pitchFamily="2" charset="2"/>
              <a:buChar char="q"/>
            </a:pPr>
            <a:r>
              <a:rPr lang="it-IT" dirty="0" smtClean="0"/>
              <a:t>  48 Nazionalità : Bangladesh, America Latina (Perù) </a:t>
            </a:r>
          </a:p>
          <a:p>
            <a:pPr>
              <a:buFont typeface="Wingdings" pitchFamily="2" charset="2"/>
              <a:buChar char="q"/>
            </a:pPr>
            <a:r>
              <a:rPr lang="it-IT" dirty="0" smtClean="0">
                <a:solidFill>
                  <a:srgbClr val="FF0000"/>
                </a:solidFill>
              </a:rPr>
              <a:t>8 minori arrivati nel 2020 </a:t>
            </a:r>
            <a:r>
              <a:rPr lang="it-IT" dirty="0" smtClean="0"/>
              <a:t>o prima</a:t>
            </a:r>
          </a:p>
          <a:p>
            <a:pPr>
              <a:buFont typeface="Wingdings" pitchFamily="2" charset="2"/>
              <a:buChar char="q"/>
            </a:pPr>
            <a:r>
              <a:rPr lang="it-IT" dirty="0" smtClean="0"/>
              <a:t>Più della metà non ha cercato una scuola prima di agosto-settembre</a:t>
            </a:r>
          </a:p>
          <a:p>
            <a:pPr>
              <a:buFont typeface="Wingdings" pitchFamily="2" charset="2"/>
              <a:buChar char="q"/>
            </a:pPr>
            <a:r>
              <a:rPr lang="it-IT" dirty="0"/>
              <a:t> </a:t>
            </a:r>
            <a:r>
              <a:rPr lang="it-IT" dirty="0" smtClean="0"/>
              <a:t>Municipi :</a:t>
            </a:r>
            <a:r>
              <a:rPr lang="it-IT" dirty="0" smtClean="0">
                <a:solidFill>
                  <a:srgbClr val="FF0000"/>
                </a:solidFill>
              </a:rPr>
              <a:t>V-VI-VII-XIV</a:t>
            </a:r>
          </a:p>
          <a:p>
            <a:pPr>
              <a:buFont typeface="Wingdings" pitchFamily="2" charset="2"/>
              <a:buChar char="q"/>
            </a:pPr>
            <a:endParaRPr lang="it-IT" dirty="0"/>
          </a:p>
        </p:txBody>
      </p:sp>
    </p:spTree>
    <p:extLst>
      <p:ext uri="{BB962C8B-B14F-4D97-AF65-F5344CB8AC3E}">
        <p14:creationId xmlns:p14="http://schemas.microsoft.com/office/powerpoint/2010/main" val="168719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rPr>
              <a:t>RAPPORTO DISCOL</a:t>
            </a:r>
            <a:br>
              <a:rPr lang="it-IT" dirty="0">
                <a:solidFill>
                  <a:srgbClr val="FF0000"/>
                </a:solidFill>
              </a:rPr>
            </a:br>
            <a:endParaRPr lang="it-IT" dirty="0"/>
          </a:p>
        </p:txBody>
      </p:sp>
      <p:sp>
        <p:nvSpPr>
          <p:cNvPr id="3" name="Segnaposto contenuto 2"/>
          <p:cNvSpPr>
            <a:spLocks noGrp="1"/>
          </p:cNvSpPr>
          <p:nvPr>
            <p:ph idx="1"/>
          </p:nvPr>
        </p:nvSpPr>
        <p:spPr>
          <a:xfrm>
            <a:off x="457200" y="1052736"/>
            <a:ext cx="8229600" cy="5073427"/>
          </a:xfrm>
        </p:spPr>
        <p:txBody>
          <a:bodyPr>
            <a:normAutofit fontScale="92500" lnSpcReduction="10000"/>
          </a:bodyPr>
          <a:lstStyle/>
          <a:p>
            <a:pPr marL="0" indent="0">
              <a:buNone/>
            </a:pPr>
            <a:r>
              <a:rPr lang="it-IT" sz="2800" dirty="0" smtClean="0"/>
              <a:t>A MAGGIOR RISCHIO DI ESCLUSIONE SONO:</a:t>
            </a:r>
          </a:p>
          <a:p>
            <a:pPr>
              <a:buFont typeface="Wingdings" pitchFamily="2" charset="2"/>
              <a:buChar char="q"/>
            </a:pPr>
            <a:r>
              <a:rPr lang="it-IT" sz="2800" dirty="0" smtClean="0">
                <a:solidFill>
                  <a:srgbClr val="FF0000"/>
                </a:solidFill>
              </a:rPr>
              <a:t>GLI ALUNNI DISABILI</a:t>
            </a:r>
          </a:p>
          <a:p>
            <a:r>
              <a:rPr lang="it-IT" sz="2800" dirty="0" smtClean="0"/>
              <a:t>LUNGA PROCEDURA PER IL RICONOSCIMENTO DELLA CERTIFICAZIONE</a:t>
            </a:r>
          </a:p>
          <a:p>
            <a:r>
              <a:rPr lang="it-IT" sz="2800" dirty="0" smtClean="0"/>
              <a:t>CLASSI GIA’ PIENE E DIFFICOLTA’ AD OTTENERE IN CORSO D’ANNO L’INSEGNANTE DI SOSTEGNO</a:t>
            </a:r>
            <a:endParaRPr lang="it-IT" sz="2800" dirty="0"/>
          </a:p>
          <a:p>
            <a:pPr>
              <a:buFont typeface="Wingdings" pitchFamily="2" charset="2"/>
              <a:buChar char="q"/>
            </a:pPr>
            <a:r>
              <a:rPr lang="it-IT" sz="2800" dirty="0" smtClean="0">
                <a:solidFill>
                  <a:srgbClr val="FF0000"/>
                </a:solidFill>
              </a:rPr>
              <a:t>I MINORI NON ACCOMPAGNATI</a:t>
            </a:r>
          </a:p>
          <a:p>
            <a:r>
              <a:rPr lang="it-IT" sz="2800" dirty="0" smtClean="0"/>
              <a:t>Continui trasferimenti </a:t>
            </a:r>
          </a:p>
          <a:p>
            <a:r>
              <a:rPr lang="it-IT" sz="2800" dirty="0" smtClean="0"/>
              <a:t>Sovraccarico delle Istituti vicini ai Centri di accoglienza</a:t>
            </a:r>
          </a:p>
          <a:p>
            <a:pPr lvl="0"/>
            <a:r>
              <a:rPr lang="it-IT" sz="2800" dirty="0" smtClean="0"/>
              <a:t>I CPIA non accolgono i minori di 16 anni se non in </a:t>
            </a:r>
            <a:r>
              <a:rPr lang="it-IT" sz="2800" dirty="0"/>
              <a:t>presenza di </a:t>
            </a:r>
            <a:r>
              <a:rPr lang="it-IT" sz="2800" b="1" i="1" dirty="0"/>
              <a:t>particolari e motivate </a:t>
            </a:r>
            <a:r>
              <a:rPr lang="it-IT" sz="2800" b="1" i="1" dirty="0" smtClean="0"/>
              <a:t>esigenze</a:t>
            </a:r>
            <a:endParaRPr lang="it-IT" sz="2800" dirty="0" smtClean="0"/>
          </a:p>
          <a:p>
            <a:r>
              <a:rPr lang="it-IT" sz="2800" dirty="0" smtClean="0"/>
              <a:t>Difficoltà di corrispondere al loro progetto migratorio</a:t>
            </a:r>
          </a:p>
          <a:p>
            <a:endParaRPr lang="it-IT" dirty="0"/>
          </a:p>
        </p:txBody>
      </p:sp>
    </p:spTree>
    <p:extLst>
      <p:ext uri="{BB962C8B-B14F-4D97-AF65-F5344CB8AC3E}">
        <p14:creationId xmlns:p14="http://schemas.microsoft.com/office/powerpoint/2010/main" val="193425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00B0F0"/>
                </a:solidFill>
              </a:rPr>
              <a:t>Perché alcune scuole rifiutano l’iscrizione?</a:t>
            </a:r>
            <a:endParaRPr lang="it-IT" dirty="0">
              <a:solidFill>
                <a:srgbClr val="00B0F0"/>
              </a:solidFill>
            </a:endParaRPr>
          </a:p>
        </p:txBody>
      </p:sp>
      <p:sp>
        <p:nvSpPr>
          <p:cNvPr id="3" name="Segnaposto contenuto 2"/>
          <p:cNvSpPr>
            <a:spLocks noGrp="1"/>
          </p:cNvSpPr>
          <p:nvPr>
            <p:ph idx="1"/>
          </p:nvPr>
        </p:nvSpPr>
        <p:spPr>
          <a:xfrm>
            <a:off x="457200" y="1340768"/>
            <a:ext cx="8229600" cy="5328592"/>
          </a:xfrm>
        </p:spPr>
        <p:txBody>
          <a:bodyPr>
            <a:normAutofit fontScale="92500"/>
          </a:bodyPr>
          <a:lstStyle/>
          <a:p>
            <a:r>
              <a:rPr lang="it-IT" dirty="0" smtClean="0">
                <a:solidFill>
                  <a:srgbClr val="FF0000"/>
                </a:solidFill>
              </a:rPr>
              <a:t>Alcune non hanno posto</a:t>
            </a:r>
          </a:p>
          <a:p>
            <a:r>
              <a:rPr lang="it-IT" dirty="0" smtClean="0"/>
              <a:t>Altre scuole richiedono:</a:t>
            </a:r>
          </a:p>
          <a:p>
            <a:pPr>
              <a:buFont typeface="Wingdings" pitchFamily="2" charset="2"/>
              <a:buChar char="v"/>
            </a:pPr>
            <a:r>
              <a:rPr lang="it-IT" b="1" dirty="0" smtClean="0"/>
              <a:t>Documenti</a:t>
            </a:r>
            <a:r>
              <a:rPr lang="it-IT" dirty="0" smtClean="0"/>
              <a:t>(permesso di soggiorno, titoli di studio, pagelle ,vaccinazioni, traduzioni, ecc.).</a:t>
            </a:r>
          </a:p>
          <a:p>
            <a:pPr marL="0" indent="0" algn="just">
              <a:buNone/>
            </a:pPr>
            <a:r>
              <a:rPr lang="it-IT" sz="2800" i="1" u="sng" dirty="0" smtClean="0">
                <a:solidFill>
                  <a:srgbClr val="FF0000"/>
                </a:solidFill>
              </a:rPr>
              <a:t>In mancanza di documenti la scuola non può rifiutare l’iscrizione ma iscrive con riserva. Se il genitore non ha il Codice Fiscale, la scuola ne dà uno provvisorio.</a:t>
            </a:r>
            <a:r>
              <a:rPr lang="it-IT" sz="2800" i="1" u="sng" dirty="0">
                <a:solidFill>
                  <a:srgbClr val="FF0000"/>
                </a:solidFill>
              </a:rPr>
              <a:t> </a:t>
            </a:r>
            <a:endParaRPr lang="it-IT" sz="2800" i="1" u="sng" dirty="0" smtClean="0">
              <a:solidFill>
                <a:srgbClr val="FF0000"/>
              </a:solidFill>
            </a:endParaRPr>
          </a:p>
          <a:p>
            <a:pPr>
              <a:buFont typeface="Wingdings" pitchFamily="2" charset="2"/>
              <a:buChar char="v"/>
            </a:pPr>
            <a:r>
              <a:rPr lang="it-IT" sz="3500" b="1" dirty="0"/>
              <a:t>Conoscenza della lingua </a:t>
            </a:r>
            <a:r>
              <a:rPr lang="it-IT" sz="3500" b="1" dirty="0" smtClean="0"/>
              <a:t>italiana</a:t>
            </a:r>
            <a:endParaRPr lang="it-IT" sz="3500" b="1" dirty="0">
              <a:solidFill>
                <a:srgbClr val="FF0000"/>
              </a:solidFill>
            </a:endParaRPr>
          </a:p>
          <a:p>
            <a:pPr marL="0" indent="0" algn="just">
              <a:buNone/>
            </a:pPr>
            <a:r>
              <a:rPr lang="it-IT" sz="2800" i="1" u="sng" dirty="0" smtClean="0">
                <a:solidFill>
                  <a:srgbClr val="FF0000"/>
                </a:solidFill>
              </a:rPr>
              <a:t>Non </a:t>
            </a:r>
            <a:r>
              <a:rPr lang="it-IT" sz="2800" i="1" u="sng" dirty="0">
                <a:solidFill>
                  <a:srgbClr val="FF0000"/>
                </a:solidFill>
              </a:rPr>
              <a:t>è richiesta. La scuola deve organizzare corsi di italiano e </a:t>
            </a:r>
            <a:r>
              <a:rPr lang="it-IT" sz="2800" i="1" u="sng" dirty="0" smtClean="0">
                <a:solidFill>
                  <a:srgbClr val="FF0000"/>
                </a:solidFill>
              </a:rPr>
              <a:t>può prevedere </a:t>
            </a:r>
            <a:r>
              <a:rPr lang="it-IT" sz="2800" i="1" u="sng" dirty="0">
                <a:solidFill>
                  <a:srgbClr val="FF0000"/>
                </a:solidFill>
              </a:rPr>
              <a:t>un Piano Didattico Personalizzato (PDP) per gli alunni che non conoscono la lingua italiana</a:t>
            </a:r>
            <a:r>
              <a:rPr lang="it-IT" sz="2800" i="1" u="sng" dirty="0" smtClean="0">
                <a:solidFill>
                  <a:srgbClr val="FF0000"/>
                </a:solidFill>
              </a:rPr>
              <a:t>.</a:t>
            </a:r>
          </a:p>
          <a:p>
            <a:pPr marL="0" indent="0">
              <a:buNone/>
            </a:pPr>
            <a:endParaRPr lang="it-IT" sz="2800" dirty="0" smtClean="0">
              <a:solidFill>
                <a:srgbClr val="FF0000"/>
              </a:solidFill>
            </a:endParaRPr>
          </a:p>
          <a:p>
            <a:pPr marL="0" indent="0">
              <a:buNone/>
            </a:pPr>
            <a:endParaRPr lang="it-IT" sz="2800" dirty="0">
              <a:solidFill>
                <a:srgbClr val="FF0000"/>
              </a:solidFill>
            </a:endParaRPr>
          </a:p>
        </p:txBody>
      </p:sp>
    </p:spTree>
    <p:extLst>
      <p:ext uri="{BB962C8B-B14F-4D97-AF65-F5344CB8AC3E}">
        <p14:creationId xmlns:p14="http://schemas.microsoft.com/office/powerpoint/2010/main" val="137988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0070C0"/>
                </a:solidFill>
              </a:rPr>
              <a:t>Tutti, anche i non italiani, devono andare a scuola dai 6 ai 16 anni</a:t>
            </a:r>
            <a:endParaRPr lang="it-IT" dirty="0"/>
          </a:p>
        </p:txBody>
      </p:sp>
      <p:sp>
        <p:nvSpPr>
          <p:cNvPr id="3" name="Segnaposto contenuto 2"/>
          <p:cNvSpPr>
            <a:spLocks noGrp="1"/>
          </p:cNvSpPr>
          <p:nvPr>
            <p:ph idx="1"/>
          </p:nvPr>
        </p:nvSpPr>
        <p:spPr>
          <a:xfrm>
            <a:off x="457200" y="1600200"/>
            <a:ext cx="8229600" cy="4997152"/>
          </a:xfrm>
        </p:spPr>
        <p:txBody>
          <a:bodyPr>
            <a:normAutofit fontScale="70000" lnSpcReduction="20000"/>
          </a:bodyPr>
          <a:lstStyle/>
          <a:p>
            <a:pPr lvl="0"/>
            <a:r>
              <a:rPr lang="it-IT" sz="3800" dirty="0"/>
              <a:t>l’obbligo scolastico va dai 6 a 16 anni;</a:t>
            </a:r>
          </a:p>
          <a:p>
            <a:pPr lvl="0"/>
            <a:r>
              <a:rPr lang="it-IT" sz="3800" dirty="0"/>
              <a:t>l’iscrizione è dovuta in qualunque momento dell’anno;</a:t>
            </a:r>
          </a:p>
          <a:p>
            <a:pPr lvl="0"/>
            <a:r>
              <a:rPr lang="it-IT" sz="3800" dirty="0"/>
              <a:t>l’alunno/a viene iscritto/a anche in assenza di documenti e di codice fiscale;</a:t>
            </a:r>
          </a:p>
          <a:p>
            <a:pPr lvl="0"/>
            <a:r>
              <a:rPr lang="it-IT" sz="3800" dirty="0"/>
              <a:t>l’alunno/a viene iscritto/a nella classe corrispondente alla sua età anagrafica, anche se non parla italiano;</a:t>
            </a:r>
          </a:p>
          <a:p>
            <a:pPr lvl="0"/>
            <a:r>
              <a:rPr lang="it-IT" sz="3800" dirty="0"/>
              <a:t>l’alunno/a che arriva in Italia a 14 anni viene iscritto alla scuola superiore anche in assenza di diploma di terza </a:t>
            </a:r>
            <a:r>
              <a:rPr lang="it-IT" sz="3800" dirty="0" smtClean="0"/>
              <a:t>media;</a:t>
            </a:r>
            <a:endParaRPr lang="it-IT" sz="3800" dirty="0"/>
          </a:p>
          <a:p>
            <a:pPr lvl="0"/>
            <a:r>
              <a:rPr lang="it-IT" sz="3800" dirty="0" smtClean="0"/>
              <a:t>la scuola può effettuare </a:t>
            </a:r>
            <a:r>
              <a:rPr lang="it-IT" sz="3800" dirty="0"/>
              <a:t>una ricognizione del pregresso scolastico per progettare interventi specifici in stretta collaborazione con la </a:t>
            </a:r>
            <a:r>
              <a:rPr lang="it-IT" sz="3800" dirty="0" smtClean="0"/>
              <a:t>famiglia e con l’aiuto di un mediatore.</a:t>
            </a:r>
            <a:endParaRPr lang="it-IT" sz="3800" dirty="0"/>
          </a:p>
          <a:p>
            <a:endParaRPr lang="it-IT" dirty="0"/>
          </a:p>
        </p:txBody>
      </p:sp>
    </p:spTree>
    <p:extLst>
      <p:ext uri="{BB962C8B-B14F-4D97-AF65-F5344CB8AC3E}">
        <p14:creationId xmlns:p14="http://schemas.microsoft.com/office/powerpoint/2010/main" val="45189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94122"/>
          </a:xfrm>
        </p:spPr>
        <p:txBody>
          <a:bodyPr/>
          <a:lstStyle/>
          <a:p>
            <a:r>
              <a:rPr lang="it-IT" dirty="0" smtClean="0"/>
              <a:t>RIFERIMENTI NORMATIVI</a:t>
            </a:r>
            <a:endParaRPr lang="it-IT" dirty="0"/>
          </a:p>
        </p:txBody>
      </p:sp>
      <p:sp>
        <p:nvSpPr>
          <p:cNvPr id="3" name="Segnaposto contenuto 2"/>
          <p:cNvSpPr>
            <a:spLocks noGrp="1"/>
          </p:cNvSpPr>
          <p:nvPr>
            <p:ph idx="1"/>
          </p:nvPr>
        </p:nvSpPr>
        <p:spPr>
          <a:xfrm>
            <a:off x="179512" y="1196752"/>
            <a:ext cx="8784976" cy="5472608"/>
          </a:xfrm>
        </p:spPr>
        <p:txBody>
          <a:bodyPr>
            <a:noAutofit/>
          </a:bodyPr>
          <a:lstStyle/>
          <a:p>
            <a:r>
              <a:rPr lang="it-IT" sz="1800" dirty="0"/>
              <a:t>-Decreto legislativo 25 luglio 1998 n. 286, Testo unico delle disposizioni concernenti la disciplina dell’immigrazione e norme sulla condizione dello straniero; </a:t>
            </a:r>
            <a:endParaRPr lang="it-IT" sz="1800" dirty="0" smtClean="0"/>
          </a:p>
          <a:p>
            <a:r>
              <a:rPr lang="it-IT" sz="1800" b="1" dirty="0">
                <a:solidFill>
                  <a:srgbClr val="FF0000"/>
                </a:solidFill>
              </a:rPr>
              <a:t>DPR </a:t>
            </a:r>
            <a:r>
              <a:rPr lang="it-IT" sz="1800" b="1" dirty="0" smtClean="0">
                <a:solidFill>
                  <a:srgbClr val="FF0000"/>
                </a:solidFill>
              </a:rPr>
              <a:t>31 Agosto </a:t>
            </a:r>
            <a:r>
              <a:rPr lang="it-IT" sz="1800" b="1" dirty="0">
                <a:solidFill>
                  <a:srgbClr val="FF0000"/>
                </a:solidFill>
              </a:rPr>
              <a:t>1999, n. </a:t>
            </a:r>
            <a:r>
              <a:rPr lang="it-IT" sz="1800" b="1" dirty="0" smtClean="0">
                <a:solidFill>
                  <a:srgbClr val="FF0000"/>
                </a:solidFill>
              </a:rPr>
              <a:t>394 Regolamento recante norme </a:t>
            </a:r>
            <a:r>
              <a:rPr lang="it-IT" sz="1800" b="1" dirty="0">
                <a:solidFill>
                  <a:srgbClr val="FF0000"/>
                </a:solidFill>
              </a:rPr>
              <a:t>di attuazione del testo unico delle disposizioni concernenti la disciplina dell'immigrazione e norme </a:t>
            </a:r>
            <a:r>
              <a:rPr lang="it-IT" sz="1800" b="1" dirty="0" smtClean="0">
                <a:solidFill>
                  <a:srgbClr val="FF0000"/>
                </a:solidFill>
              </a:rPr>
              <a:t>sulla condizione </a:t>
            </a:r>
            <a:r>
              <a:rPr lang="it-IT" sz="1800" b="1" dirty="0">
                <a:solidFill>
                  <a:srgbClr val="FF0000"/>
                </a:solidFill>
              </a:rPr>
              <a:t>dello </a:t>
            </a:r>
            <a:r>
              <a:rPr lang="it-IT" sz="1800" b="1" dirty="0" smtClean="0">
                <a:solidFill>
                  <a:srgbClr val="FF0000"/>
                </a:solidFill>
              </a:rPr>
              <a:t>straniero</a:t>
            </a:r>
            <a:endParaRPr lang="it-IT" sz="1800" dirty="0" smtClean="0">
              <a:solidFill>
                <a:srgbClr val="FF0000"/>
              </a:solidFill>
            </a:endParaRPr>
          </a:p>
          <a:p>
            <a:r>
              <a:rPr lang="it-IT" sz="1800" dirty="0" smtClean="0"/>
              <a:t>Ministero </a:t>
            </a:r>
            <a:r>
              <a:rPr lang="it-IT" sz="1800" dirty="0"/>
              <a:t>della Pubblica Istruzione, Osservatorio per l’integrazione e </a:t>
            </a:r>
            <a:r>
              <a:rPr lang="it-IT" sz="1800" dirty="0" err="1"/>
              <a:t>l’intercultura</a:t>
            </a:r>
            <a:r>
              <a:rPr lang="it-IT" sz="1800" dirty="0"/>
              <a:t>, La via italiana per la scuola interculturale e l’integrazione degli alunni stranieri, 2007; </a:t>
            </a:r>
            <a:endParaRPr lang="it-IT" sz="1800" dirty="0" smtClean="0"/>
          </a:p>
          <a:p>
            <a:r>
              <a:rPr lang="it-IT" sz="1800" dirty="0" smtClean="0"/>
              <a:t>Ministero </a:t>
            </a:r>
            <a:r>
              <a:rPr lang="it-IT" sz="1800" dirty="0"/>
              <a:t>della Pubblica Istruzione, Indicazioni per il curriculo nella scuola dell’infanzia e nel primo ciclo dell’istruzione, 2012; </a:t>
            </a:r>
            <a:endParaRPr lang="it-IT" sz="1800" dirty="0" smtClean="0"/>
          </a:p>
          <a:p>
            <a:r>
              <a:rPr lang="it-IT" sz="1800" b="1" dirty="0" smtClean="0">
                <a:solidFill>
                  <a:srgbClr val="FF0000"/>
                </a:solidFill>
              </a:rPr>
              <a:t>MIUR</a:t>
            </a:r>
            <a:r>
              <a:rPr lang="it-IT" sz="1800" b="1" dirty="0">
                <a:solidFill>
                  <a:srgbClr val="FF0000"/>
                </a:solidFill>
              </a:rPr>
              <a:t>, Linee guida per l’accoglienza e l’integrazione degli alunni stranieri, 2014</a:t>
            </a:r>
            <a:r>
              <a:rPr lang="it-IT" sz="1800" dirty="0">
                <a:solidFill>
                  <a:srgbClr val="FF0000"/>
                </a:solidFill>
              </a:rPr>
              <a:t>; </a:t>
            </a:r>
            <a:endParaRPr lang="it-IT" sz="1800" dirty="0" smtClean="0">
              <a:solidFill>
                <a:srgbClr val="FF0000"/>
              </a:solidFill>
            </a:endParaRPr>
          </a:p>
          <a:p>
            <a:r>
              <a:rPr lang="it-IT" sz="1800" dirty="0" smtClean="0"/>
              <a:t>MIUR</a:t>
            </a:r>
            <a:r>
              <a:rPr lang="it-IT" sz="1800" dirty="0"/>
              <a:t>, Osservatorio per l’integrazione e </a:t>
            </a:r>
            <a:r>
              <a:rPr lang="it-IT" sz="1800" dirty="0" err="1"/>
              <a:t>l’intercultura</a:t>
            </a:r>
            <a:r>
              <a:rPr lang="it-IT" sz="1800" dirty="0"/>
              <a:t>, Diversi da chi?, 2015; </a:t>
            </a:r>
            <a:endParaRPr lang="it-IT" sz="1800" dirty="0" smtClean="0"/>
          </a:p>
          <a:p>
            <a:r>
              <a:rPr lang="it-IT" sz="1800" dirty="0" smtClean="0"/>
              <a:t>Legge </a:t>
            </a:r>
            <a:r>
              <a:rPr lang="it-IT" sz="1800" dirty="0"/>
              <a:t>7 aprile 2017 n.47, Disposizioni in materia di misure di protezione dei minori stranieri non accompagnati; </a:t>
            </a:r>
            <a:endParaRPr lang="it-IT" sz="1800" dirty="0" smtClean="0"/>
          </a:p>
          <a:p>
            <a:r>
              <a:rPr lang="it-IT" sz="1800" dirty="0" smtClean="0"/>
              <a:t>Decreto </a:t>
            </a:r>
            <a:r>
              <a:rPr lang="it-IT" sz="1800" dirty="0"/>
              <a:t>legislativo 13 aprile 2017, n. 65, Istituzione del sistema integrato di educazione e di istruzione dalla nascita sino a sei </a:t>
            </a:r>
            <a:r>
              <a:rPr lang="it-IT" sz="1800" dirty="0" smtClean="0"/>
              <a:t>anni</a:t>
            </a:r>
          </a:p>
          <a:p>
            <a:r>
              <a:rPr lang="it-IT" sz="1800" dirty="0"/>
              <a:t>Ministero della Pubblica Istruzione, Osservatorio per l’integrazione e </a:t>
            </a:r>
            <a:r>
              <a:rPr lang="it-IT" sz="1800" dirty="0" err="1"/>
              <a:t>l’intercultura</a:t>
            </a:r>
            <a:r>
              <a:rPr lang="it-IT" sz="1800" dirty="0"/>
              <a:t>, </a:t>
            </a:r>
            <a:r>
              <a:rPr lang="it-IT" sz="1800" dirty="0" smtClean="0"/>
              <a:t>Orientamenti interculturali , Marzo 2022</a:t>
            </a:r>
            <a:endParaRPr lang="it-IT" sz="1800" dirty="0"/>
          </a:p>
        </p:txBody>
      </p:sp>
    </p:spTree>
    <p:extLst>
      <p:ext uri="{BB962C8B-B14F-4D97-AF65-F5344CB8AC3E}">
        <p14:creationId xmlns:p14="http://schemas.microsoft.com/office/powerpoint/2010/main" val="2450378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417638"/>
          </a:xfrm>
        </p:spPr>
        <p:txBody>
          <a:bodyPr>
            <a:normAutofit fontScale="90000"/>
          </a:bodyPr>
          <a:lstStyle/>
          <a:p>
            <a:r>
              <a:rPr lang="it-IT" sz="2800" dirty="0"/>
              <a:t>Legge 6 marzo 1998, n. 40.</a:t>
            </a:r>
            <a:br>
              <a:rPr lang="it-IT" sz="2800" dirty="0"/>
            </a:br>
            <a:r>
              <a:rPr lang="it-IT" sz="2800" b="1" dirty="0"/>
              <a:t>"Disciplina dell'immigrazione e norme sulla condizione dello straniero." Art. 36</a:t>
            </a:r>
            <a:r>
              <a:rPr lang="it-IT" sz="2800" dirty="0"/>
              <a:t/>
            </a:r>
            <a:br>
              <a:rPr lang="it-IT" sz="2800" dirty="0"/>
            </a:br>
            <a:r>
              <a:rPr lang="it-IT" sz="2800" dirty="0"/>
              <a:t>Istruzione degli stranieri. Educazione interculturale</a:t>
            </a:r>
          </a:p>
        </p:txBody>
      </p:sp>
      <p:sp>
        <p:nvSpPr>
          <p:cNvPr id="3" name="Segnaposto contenuto 2"/>
          <p:cNvSpPr>
            <a:spLocks noGrp="1"/>
          </p:cNvSpPr>
          <p:nvPr>
            <p:ph idx="1"/>
          </p:nvPr>
        </p:nvSpPr>
        <p:spPr>
          <a:xfrm>
            <a:off x="30816" y="1412776"/>
            <a:ext cx="9113184" cy="5328592"/>
          </a:xfrm>
        </p:spPr>
        <p:txBody>
          <a:bodyPr>
            <a:normAutofit fontScale="92500" lnSpcReduction="10000"/>
          </a:bodyPr>
          <a:lstStyle/>
          <a:p>
            <a:r>
              <a:rPr lang="it-IT" sz="2800" dirty="0"/>
              <a:t>1</a:t>
            </a:r>
            <a:r>
              <a:rPr lang="it-IT" sz="2800" dirty="0">
                <a:solidFill>
                  <a:srgbClr val="FF0000"/>
                </a:solidFill>
              </a:rPr>
              <a:t>. I minori stranieri presenti sul territorio sono soggetti all'obbligo scolastico</a:t>
            </a:r>
            <a:r>
              <a:rPr lang="it-IT" sz="2800" dirty="0"/>
              <a:t>; ad essi si applicano tutte le disposizioni vigenti in materia di diritto all'istruzione, di accesso ai servizi educativi, di partecipazione alla vita della </a:t>
            </a:r>
            <a:r>
              <a:rPr lang="it-IT" sz="2800" dirty="0" err="1"/>
              <a:t>comunita'</a:t>
            </a:r>
            <a:r>
              <a:rPr lang="it-IT" sz="2800" dirty="0"/>
              <a:t> scolastica.</a:t>
            </a:r>
          </a:p>
          <a:p>
            <a:r>
              <a:rPr lang="it-IT" sz="2800" dirty="0"/>
              <a:t>2. </a:t>
            </a:r>
            <a:r>
              <a:rPr lang="it-IT" sz="2800" dirty="0" err="1"/>
              <a:t>L'effettivita'</a:t>
            </a:r>
            <a:r>
              <a:rPr lang="it-IT" sz="2800" dirty="0"/>
              <a:t> del diritto allo studio </a:t>
            </a:r>
            <a:r>
              <a:rPr lang="it-IT" sz="2800" dirty="0" err="1"/>
              <a:t>e'</a:t>
            </a:r>
            <a:r>
              <a:rPr lang="it-IT" sz="2800" dirty="0"/>
              <a:t> garantita dallo Stato, dalle Regioni e dagli enti locali </a:t>
            </a:r>
            <a:r>
              <a:rPr lang="it-IT" sz="2800" dirty="0">
                <a:solidFill>
                  <a:srgbClr val="FF0000"/>
                </a:solidFill>
              </a:rPr>
              <a:t>anche mediante l'attivazione di appositi corsi ed iniziative per l'apprendimento della lingua italiana.</a:t>
            </a:r>
          </a:p>
          <a:p>
            <a:r>
              <a:rPr lang="it-IT" sz="2800" dirty="0"/>
              <a:t>3. </a:t>
            </a:r>
            <a:r>
              <a:rPr lang="it-IT" sz="2800" dirty="0">
                <a:solidFill>
                  <a:srgbClr val="FF0000"/>
                </a:solidFill>
              </a:rPr>
              <a:t>La </a:t>
            </a:r>
            <a:r>
              <a:rPr lang="it-IT" sz="2800" dirty="0" err="1">
                <a:solidFill>
                  <a:srgbClr val="FF0000"/>
                </a:solidFill>
              </a:rPr>
              <a:t>comunita'</a:t>
            </a:r>
            <a:r>
              <a:rPr lang="it-IT" sz="2800" dirty="0">
                <a:solidFill>
                  <a:srgbClr val="FF0000"/>
                </a:solidFill>
              </a:rPr>
              <a:t> scolastica accoglie le differenze linguistiche e culturali come valore da porre a fondamento del rispetto reciproco, dello scambio tra le culture e della tolleranza</a:t>
            </a:r>
            <a:r>
              <a:rPr lang="it-IT" sz="2800" dirty="0"/>
              <a:t>; a tale fine promuove e favorisce iniziative volte alla accoglienza, alla tutela della cultura e della lingua d'origine e alla realizzazione di </a:t>
            </a:r>
            <a:r>
              <a:rPr lang="it-IT" sz="2800" dirty="0" err="1"/>
              <a:t>attivita'</a:t>
            </a:r>
            <a:r>
              <a:rPr lang="it-IT" sz="2800" dirty="0"/>
              <a:t> interculturali comuni.</a:t>
            </a:r>
          </a:p>
          <a:p>
            <a:endParaRPr lang="it-IT" dirty="0"/>
          </a:p>
        </p:txBody>
      </p:sp>
    </p:spTree>
    <p:extLst>
      <p:ext uri="{BB962C8B-B14F-4D97-AF65-F5344CB8AC3E}">
        <p14:creationId xmlns:p14="http://schemas.microsoft.com/office/powerpoint/2010/main" val="3972253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1008112"/>
          </a:xfrm>
        </p:spPr>
        <p:txBody>
          <a:bodyPr>
            <a:noAutofit/>
          </a:bodyPr>
          <a:lstStyle/>
          <a:p>
            <a:r>
              <a:rPr lang="it-IT" sz="4000" dirty="0" smtClean="0"/>
              <a:t>Iscrizione minori stranieri</a:t>
            </a:r>
            <a:br>
              <a:rPr lang="it-IT" sz="4000" dirty="0" smtClean="0"/>
            </a:br>
            <a:endParaRPr lang="it-IT" sz="3200" i="1" dirty="0"/>
          </a:p>
        </p:txBody>
      </p:sp>
      <p:sp>
        <p:nvSpPr>
          <p:cNvPr id="3" name="Segnaposto contenuto 2"/>
          <p:cNvSpPr>
            <a:spLocks noGrp="1"/>
          </p:cNvSpPr>
          <p:nvPr>
            <p:ph idx="1"/>
          </p:nvPr>
        </p:nvSpPr>
        <p:spPr>
          <a:xfrm>
            <a:off x="457200" y="1052736"/>
            <a:ext cx="8229600" cy="5073427"/>
          </a:xfrm>
        </p:spPr>
        <p:txBody>
          <a:bodyPr>
            <a:normAutofit fontScale="70000" lnSpcReduction="20000"/>
          </a:bodyPr>
          <a:lstStyle/>
          <a:p>
            <a:pPr marL="0" indent="0" algn="ctr">
              <a:buNone/>
            </a:pPr>
            <a:r>
              <a:rPr lang="it-IT" b="1" dirty="0" smtClean="0"/>
              <a:t>Decreto </a:t>
            </a:r>
            <a:r>
              <a:rPr lang="it-IT" b="1" dirty="0"/>
              <a:t>del Presidente della Repubblica 31 Agosto 1999, n. </a:t>
            </a:r>
            <a:r>
              <a:rPr lang="it-IT" b="1" dirty="0" smtClean="0"/>
              <a:t>394</a:t>
            </a:r>
          </a:p>
          <a:p>
            <a:pPr marL="0" indent="0" algn="ctr">
              <a:buNone/>
            </a:pPr>
            <a:r>
              <a:rPr lang="it-IT" dirty="0" smtClean="0"/>
              <a:t>Art</a:t>
            </a:r>
            <a:r>
              <a:rPr lang="it-IT" dirty="0"/>
              <a:t>. 45</a:t>
            </a:r>
          </a:p>
          <a:p>
            <a:pPr marL="0" indent="0" algn="ctr">
              <a:buNone/>
            </a:pPr>
            <a:r>
              <a:rPr lang="it-IT" b="1" dirty="0"/>
              <a:t>Iscrizione scolastica</a:t>
            </a:r>
            <a:endParaRPr lang="it-IT" dirty="0"/>
          </a:p>
          <a:p>
            <a:r>
              <a:rPr lang="it-IT" sz="3400" dirty="0" smtClean="0"/>
              <a:t>I minori stranieri presenti sul territorio nazionale </a:t>
            </a:r>
            <a:r>
              <a:rPr lang="it-IT" sz="3400" dirty="0" smtClean="0">
                <a:solidFill>
                  <a:srgbClr val="FF0000"/>
                </a:solidFill>
              </a:rPr>
              <a:t>hanno diritto all'istruzione indipendentemente dalla regolarità della posizione in ordine al loro soggiorno</a:t>
            </a:r>
            <a:r>
              <a:rPr lang="it-IT" sz="3400" dirty="0" smtClean="0"/>
              <a:t>, nelle forme e nei modi previsti per i cittadini italiani. </a:t>
            </a:r>
          </a:p>
          <a:p>
            <a:r>
              <a:rPr lang="it-IT" sz="3400" dirty="0" smtClean="0">
                <a:solidFill>
                  <a:srgbClr val="FF0000"/>
                </a:solidFill>
              </a:rPr>
              <a:t>Essi sono soggetti all'obbligo scolastico </a:t>
            </a:r>
            <a:r>
              <a:rPr lang="it-IT" sz="3400" dirty="0" smtClean="0"/>
              <a:t>secondo le disposizioni vigenti in materia. L'iscrizione dei minori stranieri nelle scuole italiane di ogni ordine e grado avviene nei modi e alle condizioni previsti per i minori italiani</a:t>
            </a:r>
            <a:r>
              <a:rPr lang="it-IT" sz="3400" dirty="0" smtClean="0">
                <a:solidFill>
                  <a:srgbClr val="FF0000"/>
                </a:solidFill>
              </a:rPr>
              <a:t>. </a:t>
            </a:r>
          </a:p>
          <a:p>
            <a:r>
              <a:rPr lang="it-IT" sz="3400" dirty="0" smtClean="0"/>
              <a:t>Essa può essere richiesta </a:t>
            </a:r>
            <a:r>
              <a:rPr lang="it-IT" sz="3400" dirty="0" smtClean="0">
                <a:solidFill>
                  <a:srgbClr val="FF0000"/>
                </a:solidFill>
              </a:rPr>
              <a:t>in qualunque periodo dell'anno scolastico</a:t>
            </a:r>
            <a:r>
              <a:rPr lang="it-IT" sz="3400" dirty="0" smtClean="0"/>
              <a:t>. </a:t>
            </a:r>
            <a:r>
              <a:rPr lang="it-IT" sz="3400" dirty="0" smtClean="0">
                <a:solidFill>
                  <a:srgbClr val="FF0000"/>
                </a:solidFill>
              </a:rPr>
              <a:t>I minori stranieri privi di documentazione anagrafica ovvero in possesso di documentazione irregolare o incompleta sono iscritti con riserva.</a:t>
            </a:r>
            <a:endParaRPr lang="it-IT" sz="3400" dirty="0">
              <a:solidFill>
                <a:srgbClr val="FF0000"/>
              </a:solidFill>
            </a:endParaRPr>
          </a:p>
        </p:txBody>
      </p:sp>
    </p:spTree>
    <p:extLst>
      <p:ext uri="{BB962C8B-B14F-4D97-AF65-F5344CB8AC3E}">
        <p14:creationId xmlns:p14="http://schemas.microsoft.com/office/powerpoint/2010/main" val="91797040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8246</TotalTime>
  <Words>1991</Words>
  <Application>Microsoft Office PowerPoint</Application>
  <PresentationFormat>Presentazione su schermo (4:3)</PresentationFormat>
  <Paragraphs>147</Paragraphs>
  <Slides>21</Slides>
  <Notes>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DISCOL : Chi siamo e che cosa facciamo</vt:lpstr>
      <vt:lpstr>SERVIZIO DISCOL</vt:lpstr>
      <vt:lpstr>RAPPORTO DISCOL  luglio 2021-febbraio 2024:i numeri</vt:lpstr>
      <vt:lpstr>RAPPORTO DISCOL </vt:lpstr>
      <vt:lpstr>Perché alcune scuole rifiutano l’iscrizione?</vt:lpstr>
      <vt:lpstr>Tutti, anche i non italiani, devono andare a scuola dai 6 ai 16 anni</vt:lpstr>
      <vt:lpstr>RIFERIMENTI NORMATIVI</vt:lpstr>
      <vt:lpstr>Legge 6 marzo 1998, n. 40. "Disciplina dell'immigrazione e norme sulla condizione dello straniero." Art. 36 Istruzione degli stranieri. Educazione interculturale</vt:lpstr>
      <vt:lpstr>Iscrizione minori stranieri </vt:lpstr>
      <vt:lpstr>Presentazione standard di PowerPoint</vt:lpstr>
      <vt:lpstr>Scuola e vaccini </vt:lpstr>
      <vt:lpstr>Obblighi dei genitori </vt:lpstr>
      <vt:lpstr>Da 0 a 3anni (non in obbligo scolastico)</vt:lpstr>
      <vt:lpstr>Da 3 a 6 anni (non in obbligo scolastico)</vt:lpstr>
      <vt:lpstr>DOPO 16 ANNI</vt:lpstr>
      <vt:lpstr>Terza media per la Maturità? </vt:lpstr>
      <vt:lpstr>Criticità 6-16 anni: le famiglie</vt:lpstr>
      <vt:lpstr>Criticita’ 6-16 anni: le scuole</vt:lpstr>
      <vt:lpstr>Criticita’ 14-16 anni</vt:lpstr>
      <vt:lpstr>Alunni con cittadinanza italiana e non italiana in ritardo per ordine di scuola </vt:lpstr>
      <vt:lpstr>PROPOSTE OPERATIVE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acer</dc:creator>
  <cp:lastModifiedBy>acer</cp:lastModifiedBy>
  <cp:revision>76</cp:revision>
  <dcterms:created xsi:type="dcterms:W3CDTF">2023-11-16T16:46:59Z</dcterms:created>
  <dcterms:modified xsi:type="dcterms:W3CDTF">2024-03-05T06:56:04Z</dcterms:modified>
</cp:coreProperties>
</file>